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9" r:id="rId3"/>
    <p:sldId id="275" r:id="rId4"/>
    <p:sldId id="260" r:id="rId5"/>
    <p:sldId id="265" r:id="rId6"/>
    <p:sldId id="266" r:id="rId7"/>
    <p:sldId id="267" r:id="rId8"/>
    <p:sldId id="268" r:id="rId9"/>
    <p:sldId id="269" r:id="rId10"/>
    <p:sldId id="271" r:id="rId11"/>
    <p:sldId id="272" r:id="rId12"/>
    <p:sldId id="273" r:id="rId13"/>
    <p:sldId id="270" r:id="rId14"/>
    <p:sldId id="274" r:id="rId15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0F0"/>
    <a:srgbClr val="2C3172"/>
    <a:srgbClr val="DEA900"/>
    <a:srgbClr val="FF5D5D"/>
    <a:srgbClr val="3333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02" d="100"/>
          <a:sy n="102" d="100"/>
        </p:scale>
        <p:origin x="14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EA793EB-D9AD-9CFC-264E-63397FA9B2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11598EB-2DC0-A2CF-5D2B-9E35C90F36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A6A7878-D24E-6667-E3DB-C946A190EB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A6C02A-D603-44E6-A98B-18500B1E7819}" type="datetimeFigureOut">
              <a:rPr lang="es-ES" smtClean="0"/>
              <a:t>03/05/2023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1484383-13A3-4A89-44CE-D91EDFE1BF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9E7087A-66ED-8947-11B1-C57C3B8E3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B438A-8C4D-4A03-8AFB-6AA36F88CC1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779754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CE4430-A768-1FBA-43A0-3A0CF02B3F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43924DB4-FFD5-1933-F9AA-3083AA0DEC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8B75697-AF87-2246-1426-A382440F8B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A6C02A-D603-44E6-A98B-18500B1E7819}" type="datetimeFigureOut">
              <a:rPr lang="es-ES" smtClean="0"/>
              <a:t>03/05/2023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AA2C6A6-FDDE-4FA1-049D-620A4CB4A9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36AFD15-2E1C-5571-213E-2F98D1CD65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B438A-8C4D-4A03-8AFB-6AA36F88CC1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715047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A6A4AB28-093A-6F2D-8650-3B8624DFFFC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97BBDFF1-8FC5-6694-082E-449068D27E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D134FB6-9741-3CC2-76E4-1B65506EDD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A6C02A-D603-44E6-A98B-18500B1E7819}" type="datetimeFigureOut">
              <a:rPr lang="es-ES" smtClean="0"/>
              <a:t>03/05/2023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EE3A477-037C-EBC0-1D78-D2136FF749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BDDB981-9479-82F1-9847-5D7610FFF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B438A-8C4D-4A03-8AFB-6AA36F88CC1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441335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9141A23-0776-60FB-4F21-6EDD08F87E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A90899C-7010-B7D3-9897-6A26F865C4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5584770-B1F2-EDA4-D103-62ACC189C5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A6C02A-D603-44E6-A98B-18500B1E7819}" type="datetimeFigureOut">
              <a:rPr lang="es-ES" smtClean="0"/>
              <a:t>03/05/2023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4F6595D-B5BA-A082-C120-38FDAB569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8434241-BE7D-03F8-3FD2-8ABA4865A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B438A-8C4D-4A03-8AFB-6AA36F88CC1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252571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BF47BBB-97FF-D32F-4EE5-F29F3FD6EC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52A40F4-EA92-325F-86C2-92B44D73EC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80C88E7-9C0C-E994-155B-2DCB41F65C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A6C02A-D603-44E6-A98B-18500B1E7819}" type="datetimeFigureOut">
              <a:rPr lang="es-ES" smtClean="0"/>
              <a:t>03/05/2023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6D69B52-7121-EEC0-F51A-9A6F898143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2E4120D-C358-F5E0-6B3B-0A329C96B1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B438A-8C4D-4A03-8AFB-6AA36F88CC1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181284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660188-8E85-7CFB-8721-27B1097BE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BCE6A49-58CB-C959-0E87-FB65C1416F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F10AF2A4-DDC1-35B9-DC60-515A6A86D5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AF3967CF-D9E8-AEB8-289E-EE6AA4345B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A6C02A-D603-44E6-A98B-18500B1E7819}" type="datetimeFigureOut">
              <a:rPr lang="es-ES" smtClean="0"/>
              <a:t>03/05/2023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8E370990-9E9E-9785-A9E4-BE8D6845E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B8B1353-097D-F883-62E8-88AB0E24E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B438A-8C4D-4A03-8AFB-6AA36F88CC1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640143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B8563E-6D55-9618-835D-7A2E9B0081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5C8E9D4-DDC1-002F-4F31-2AEE4C603B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0F434DFE-DFDF-15CC-265A-0DAC0FB5C6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A7408446-C19E-3326-CD13-65D3A693155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4927A92C-F42C-A060-3D1C-BCCD64F594B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61EB337D-8599-67C2-0B6A-DDD3C0E6B1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A6C02A-D603-44E6-A98B-18500B1E7819}" type="datetimeFigureOut">
              <a:rPr lang="es-ES" smtClean="0"/>
              <a:t>03/05/2023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A4ACB3FB-1789-2BE2-0EA0-59C4FD4D20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8CDDB0CE-7EE2-1BA9-5DC5-C9BC476AA9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B438A-8C4D-4A03-8AFB-6AA36F88CC1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987092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FB901F-3ACE-5599-C232-82D2468CE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3091094A-0BB4-724D-794A-E103A616E0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A6C02A-D603-44E6-A98B-18500B1E7819}" type="datetimeFigureOut">
              <a:rPr lang="es-ES" smtClean="0"/>
              <a:t>03/05/2023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A603A2C2-01BF-B93F-F55E-93E2D5BB1A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7743D97C-420F-065C-2190-62CA92D453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B438A-8C4D-4A03-8AFB-6AA36F88CC1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743174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B9968C60-01D1-FEA8-8B50-0C108BA765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A6C02A-D603-44E6-A98B-18500B1E7819}" type="datetimeFigureOut">
              <a:rPr lang="es-ES" smtClean="0"/>
              <a:t>03/05/2023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B15A732F-6059-CAA5-850D-EB93D51D80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3C2AF16-16F0-6E5C-6E4F-2353B460E6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B438A-8C4D-4A03-8AFB-6AA36F88CC1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908078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D62A88-DB11-3284-5436-4C49471780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62422CF-0144-710A-8B88-92A63A74FB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B59F99A-4B15-4045-407A-602F709CF5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DDA61DC-4A0B-DD52-EF94-7077B3A153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A6C02A-D603-44E6-A98B-18500B1E7819}" type="datetimeFigureOut">
              <a:rPr lang="es-ES" smtClean="0"/>
              <a:t>03/05/2023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A6883FA-5DAB-9DDA-F248-1AAC3000A9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701F384-5DC1-2CC7-4150-E0A781639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B438A-8C4D-4A03-8AFB-6AA36F88CC1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304702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08DAFF-88CE-581A-F1A5-84D77B5883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9633BD9C-3FE4-9B81-3A5D-13C7A95171F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F1C0F27-57BF-6050-ED4F-39FE60B66F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5CEF719-D20D-C22D-15D3-5698BCB20B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A6C02A-D603-44E6-A98B-18500B1E7819}" type="datetimeFigureOut">
              <a:rPr lang="es-ES" smtClean="0"/>
              <a:t>03/05/2023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1B6A484-A0E1-D458-A800-559FE1F805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0FECED9-BF84-E0C4-71A6-545BE5A662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B438A-8C4D-4A03-8AFB-6AA36F88CC1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19094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6A26ACBF-A094-F148-78D3-F3EEA4CED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20B15E6-E06F-5991-912D-1DFF9D53C2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076F3E7-0620-6AD1-91DC-4D97CF352C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A6C02A-D603-44E6-A98B-18500B1E7819}" type="datetimeFigureOut">
              <a:rPr lang="es-ES" smtClean="0"/>
              <a:t>03/05/2023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B57C5CC-9F55-7A80-7598-229A8F354A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79D1818-3065-888D-B81D-E57B0604A4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3B438A-8C4D-4A03-8AFB-6AA36F88CC1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260488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11.png"/><Relationship Id="rId7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11.png"/><Relationship Id="rId7" Type="http://schemas.openxmlformats.org/officeDocument/2006/relationships/image" Target="../media/image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1.png"/><Relationship Id="rId7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9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11.png"/><Relationship Id="rId7" Type="http://schemas.openxmlformats.org/officeDocument/2006/relationships/image" Target="../media/image8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FEDFA305-27ED-D65D-C21B-8358EEE607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8926" cy="6858000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E9718046-EAC1-49D5-F09B-4785EB534414}"/>
              </a:ext>
            </a:extLst>
          </p:cNvPr>
          <p:cNvSpPr/>
          <p:nvPr/>
        </p:nvSpPr>
        <p:spPr>
          <a:xfrm>
            <a:off x="0" y="4743508"/>
            <a:ext cx="12192000" cy="1491037"/>
          </a:xfrm>
          <a:prstGeom prst="rect">
            <a:avLst/>
          </a:prstGeom>
          <a:solidFill>
            <a:schemeClr val="bg1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C8E53FD3-CBF9-22AD-E880-C5AE99519A5D}"/>
              </a:ext>
            </a:extLst>
          </p:cNvPr>
          <p:cNvSpPr txBox="1"/>
          <p:nvPr/>
        </p:nvSpPr>
        <p:spPr>
          <a:xfrm>
            <a:off x="6926" y="4985008"/>
            <a:ext cx="110074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/>
              <a:t>PREDICCIÓN SEGUROS DE VIAJES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7B4793F1-D1D8-7C7D-5B18-E1F957808485}"/>
              </a:ext>
            </a:extLst>
          </p:cNvPr>
          <p:cNvSpPr txBox="1"/>
          <p:nvPr/>
        </p:nvSpPr>
        <p:spPr>
          <a:xfrm>
            <a:off x="0" y="5723411"/>
            <a:ext cx="8669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+mj-lt"/>
              </a:rPr>
              <a:t>Autor: Diego J Martínez Tortosa</a:t>
            </a:r>
          </a:p>
        </p:txBody>
      </p:sp>
    </p:spTree>
    <p:extLst>
      <p:ext uri="{BB962C8B-B14F-4D97-AF65-F5344CB8AC3E}">
        <p14:creationId xmlns:p14="http://schemas.microsoft.com/office/powerpoint/2010/main" val="5125843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CEE67B81-4496-9077-7304-DAEE303FAF58}"/>
              </a:ext>
            </a:extLst>
          </p:cNvPr>
          <p:cNvSpPr txBox="1"/>
          <p:nvPr/>
        </p:nvSpPr>
        <p:spPr>
          <a:xfrm>
            <a:off x="731291" y="201122"/>
            <a:ext cx="6677429" cy="707886"/>
          </a:xfrm>
          <a:prstGeom prst="rect">
            <a:avLst/>
          </a:prstGeom>
          <a:solidFill>
            <a:srgbClr val="333333"/>
          </a:solidFill>
        </p:spPr>
        <p:txBody>
          <a:bodyPr wrap="square" rtlCol="0">
            <a:spAutoFit/>
          </a:bodyPr>
          <a:lstStyle/>
          <a:p>
            <a:r>
              <a:rPr lang="es-ES" sz="4000" b="1" dirty="0">
                <a:solidFill>
                  <a:schemeClr val="bg1"/>
                </a:solidFill>
              </a:rPr>
              <a:t>Matriz de correlación</a:t>
            </a:r>
          </a:p>
        </p:txBody>
      </p:sp>
      <p:grpSp>
        <p:nvGrpSpPr>
          <p:cNvPr id="10" name="Grupo 9">
            <a:extLst>
              <a:ext uri="{FF2B5EF4-FFF2-40B4-BE49-F238E27FC236}">
                <a16:creationId xmlns:a16="http://schemas.microsoft.com/office/drawing/2014/main" id="{FFDD68ED-9966-2073-0C4D-71ECCBC92945}"/>
              </a:ext>
            </a:extLst>
          </p:cNvPr>
          <p:cNvGrpSpPr/>
          <p:nvPr/>
        </p:nvGrpSpPr>
        <p:grpSpPr>
          <a:xfrm>
            <a:off x="284478" y="321065"/>
            <a:ext cx="468000" cy="468000"/>
            <a:chOff x="1712227" y="2961000"/>
            <a:chExt cx="468000" cy="468000"/>
          </a:xfrm>
        </p:grpSpPr>
        <p:sp>
          <p:nvSpPr>
            <p:cNvPr id="11" name="Elipse 10">
              <a:extLst>
                <a:ext uri="{FF2B5EF4-FFF2-40B4-BE49-F238E27FC236}">
                  <a16:creationId xmlns:a16="http://schemas.microsoft.com/office/drawing/2014/main" id="{F012906A-A1BC-F412-3570-ACAB69A50BE6}"/>
                </a:ext>
              </a:extLst>
            </p:cNvPr>
            <p:cNvSpPr/>
            <p:nvPr/>
          </p:nvSpPr>
          <p:spPr>
            <a:xfrm>
              <a:off x="1712227" y="2961000"/>
              <a:ext cx="468000" cy="4680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pic>
          <p:nvPicPr>
            <p:cNvPr id="12" name="Gráfico 11">
              <a:extLst>
                <a:ext uri="{FF2B5EF4-FFF2-40B4-BE49-F238E27FC236}">
                  <a16:creationId xmlns:a16="http://schemas.microsoft.com/office/drawing/2014/main" id="{B8957971-F485-B78A-C29C-39522AE9E340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766227" y="3031950"/>
              <a:ext cx="360000" cy="288000"/>
            </a:xfrm>
            <a:prstGeom prst="rect">
              <a:avLst/>
            </a:prstGeom>
          </p:spPr>
        </p:pic>
      </p:grpSp>
      <p:sp>
        <p:nvSpPr>
          <p:cNvPr id="7" name="CuadroTexto 6">
            <a:extLst>
              <a:ext uri="{FF2B5EF4-FFF2-40B4-BE49-F238E27FC236}">
                <a16:creationId xmlns:a16="http://schemas.microsoft.com/office/drawing/2014/main" id="{2951B35C-F236-8682-306A-12BCFB7E9251}"/>
              </a:ext>
            </a:extLst>
          </p:cNvPr>
          <p:cNvSpPr txBox="1"/>
          <p:nvPr/>
        </p:nvSpPr>
        <p:spPr>
          <a:xfrm>
            <a:off x="284478" y="1049713"/>
            <a:ext cx="5161281" cy="1754326"/>
          </a:xfrm>
          <a:prstGeom prst="rect">
            <a:avLst/>
          </a:prstGeom>
          <a:solidFill>
            <a:srgbClr val="333333">
              <a:alpha val="0"/>
            </a:srgbClr>
          </a:solidFill>
        </p:spPr>
        <p:txBody>
          <a:bodyPr wrap="square" rtlCol="0">
            <a:spAutoFit/>
          </a:bodyPr>
          <a:lstStyle/>
          <a:p>
            <a:pPr marL="285750" indent="-285750" algn="just">
              <a:buClr>
                <a:srgbClr val="00B050"/>
              </a:buClr>
              <a:buFont typeface="Arial" panose="020B0604020202020204" pitchFamily="34" charset="0"/>
              <a:buChar char="•"/>
            </a:pPr>
            <a:endParaRPr lang="es-ES" dirty="0">
              <a:solidFill>
                <a:schemeClr val="bg1"/>
              </a:solidFill>
            </a:endParaRPr>
          </a:p>
          <a:p>
            <a:pPr marL="285750" indent="-285750" algn="just">
              <a:buClr>
                <a:srgbClr val="00B050"/>
              </a:buClr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  <a:latin typeface="Söhne"/>
              </a:rPr>
              <a:t>No se aprecian columnas con alta colinealidad.</a:t>
            </a:r>
          </a:p>
          <a:p>
            <a:pPr marL="285750" indent="-285750" algn="just">
              <a:buClr>
                <a:srgbClr val="00B050"/>
              </a:buClr>
              <a:buFont typeface="Arial" panose="020B0604020202020204" pitchFamily="34" charset="0"/>
              <a:buChar char="•"/>
            </a:pPr>
            <a:endParaRPr lang="es-ES" dirty="0">
              <a:solidFill>
                <a:schemeClr val="bg1"/>
              </a:solidFill>
              <a:latin typeface="Söhne"/>
            </a:endParaRPr>
          </a:p>
          <a:p>
            <a:pPr marL="285750" indent="-285750" algn="just">
              <a:buClr>
                <a:srgbClr val="00B050"/>
              </a:buClr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  <a:latin typeface="Söhne"/>
              </a:rPr>
              <a:t>No existen variables redundantes.</a:t>
            </a:r>
          </a:p>
          <a:p>
            <a:pPr marL="285750" indent="-285750" algn="just">
              <a:buClr>
                <a:srgbClr val="0070C0"/>
              </a:buClr>
              <a:buFont typeface="Arial" panose="020B0604020202020204" pitchFamily="34" charset="0"/>
              <a:buChar char="•"/>
            </a:pPr>
            <a:endParaRPr lang="es-ES" dirty="0">
              <a:solidFill>
                <a:schemeClr val="bg1"/>
              </a:solidFill>
              <a:latin typeface="Söhne"/>
            </a:endParaRPr>
          </a:p>
          <a:p>
            <a:pPr algn="just">
              <a:buClr>
                <a:srgbClr val="0070C0"/>
              </a:buClr>
            </a:pPr>
            <a:endParaRPr lang="es-ES" dirty="0">
              <a:solidFill>
                <a:schemeClr val="bg1"/>
              </a:solidFill>
              <a:latin typeface="Söhne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8266A35-9C79-98BB-AEF5-DDAA24DCC6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2400" y="778938"/>
            <a:ext cx="6811200" cy="59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0589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CEE67B81-4496-9077-7304-DAEE303FAF58}"/>
              </a:ext>
            </a:extLst>
          </p:cNvPr>
          <p:cNvSpPr txBox="1"/>
          <p:nvPr/>
        </p:nvSpPr>
        <p:spPr>
          <a:xfrm>
            <a:off x="731291" y="201122"/>
            <a:ext cx="6677429" cy="707886"/>
          </a:xfrm>
          <a:prstGeom prst="rect">
            <a:avLst/>
          </a:prstGeom>
          <a:solidFill>
            <a:srgbClr val="333333"/>
          </a:solidFill>
        </p:spPr>
        <p:txBody>
          <a:bodyPr wrap="square" rtlCol="0">
            <a:spAutoFit/>
          </a:bodyPr>
          <a:lstStyle/>
          <a:p>
            <a:r>
              <a:rPr lang="es-ES" sz="4000" b="1" dirty="0">
                <a:solidFill>
                  <a:schemeClr val="bg1"/>
                </a:solidFill>
              </a:rPr>
              <a:t>Modelos</a:t>
            </a:r>
          </a:p>
        </p:txBody>
      </p:sp>
      <p:grpSp>
        <p:nvGrpSpPr>
          <p:cNvPr id="10" name="Grupo 9">
            <a:extLst>
              <a:ext uri="{FF2B5EF4-FFF2-40B4-BE49-F238E27FC236}">
                <a16:creationId xmlns:a16="http://schemas.microsoft.com/office/drawing/2014/main" id="{FFDD68ED-9966-2073-0C4D-71ECCBC92945}"/>
              </a:ext>
            </a:extLst>
          </p:cNvPr>
          <p:cNvGrpSpPr/>
          <p:nvPr/>
        </p:nvGrpSpPr>
        <p:grpSpPr>
          <a:xfrm>
            <a:off x="284478" y="321065"/>
            <a:ext cx="468000" cy="468000"/>
            <a:chOff x="1712227" y="2961000"/>
            <a:chExt cx="468000" cy="468000"/>
          </a:xfrm>
        </p:grpSpPr>
        <p:sp>
          <p:nvSpPr>
            <p:cNvPr id="11" name="Elipse 10">
              <a:extLst>
                <a:ext uri="{FF2B5EF4-FFF2-40B4-BE49-F238E27FC236}">
                  <a16:creationId xmlns:a16="http://schemas.microsoft.com/office/drawing/2014/main" id="{F012906A-A1BC-F412-3570-ACAB69A50BE6}"/>
                </a:ext>
              </a:extLst>
            </p:cNvPr>
            <p:cNvSpPr/>
            <p:nvPr/>
          </p:nvSpPr>
          <p:spPr>
            <a:xfrm>
              <a:off x="1712227" y="2961000"/>
              <a:ext cx="468000" cy="4680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pic>
          <p:nvPicPr>
            <p:cNvPr id="12" name="Gráfico 11">
              <a:extLst>
                <a:ext uri="{FF2B5EF4-FFF2-40B4-BE49-F238E27FC236}">
                  <a16:creationId xmlns:a16="http://schemas.microsoft.com/office/drawing/2014/main" id="{B8957971-F485-B78A-C29C-39522AE9E340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766227" y="3031950"/>
              <a:ext cx="360000" cy="288000"/>
            </a:xfrm>
            <a:prstGeom prst="rect">
              <a:avLst/>
            </a:prstGeom>
          </p:spPr>
        </p:pic>
      </p:grpSp>
      <p:sp>
        <p:nvSpPr>
          <p:cNvPr id="7" name="CuadroTexto 6">
            <a:extLst>
              <a:ext uri="{FF2B5EF4-FFF2-40B4-BE49-F238E27FC236}">
                <a16:creationId xmlns:a16="http://schemas.microsoft.com/office/drawing/2014/main" id="{2951B35C-F236-8682-306A-12BCFB7E9251}"/>
              </a:ext>
            </a:extLst>
          </p:cNvPr>
          <p:cNvSpPr txBox="1"/>
          <p:nvPr/>
        </p:nvSpPr>
        <p:spPr>
          <a:xfrm>
            <a:off x="284478" y="1049713"/>
            <a:ext cx="11277602" cy="3970318"/>
          </a:xfrm>
          <a:prstGeom prst="rect">
            <a:avLst/>
          </a:prstGeom>
          <a:solidFill>
            <a:srgbClr val="333333">
              <a:alpha val="0"/>
            </a:srgbClr>
          </a:solidFill>
        </p:spPr>
        <p:txBody>
          <a:bodyPr wrap="square" rtlCol="0">
            <a:spAutoFit/>
          </a:bodyPr>
          <a:lstStyle/>
          <a:p>
            <a:pPr marL="285750" indent="-285750" algn="just">
              <a:buClr>
                <a:srgbClr val="00B050"/>
              </a:buClr>
              <a:buFont typeface="Arial" panose="020B0604020202020204" pitchFamily="34" charset="0"/>
              <a:buChar char="•"/>
            </a:pPr>
            <a:endParaRPr lang="es-ES" dirty="0">
              <a:solidFill>
                <a:schemeClr val="bg1"/>
              </a:solidFill>
            </a:endParaRPr>
          </a:p>
          <a:p>
            <a:pPr marL="285750" indent="-285750" algn="just">
              <a:buClr>
                <a:srgbClr val="00B050"/>
              </a:buClr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  <a:latin typeface="Söhne"/>
              </a:rPr>
              <a:t>Divido los datos en Train (80%) y Test (20%).</a:t>
            </a:r>
          </a:p>
          <a:p>
            <a:pPr marL="285750" indent="-285750" algn="just">
              <a:buClr>
                <a:srgbClr val="00B050"/>
              </a:buClr>
              <a:buFont typeface="Arial" panose="020B0604020202020204" pitchFamily="34" charset="0"/>
              <a:buChar char="•"/>
            </a:pPr>
            <a:endParaRPr lang="es-ES" dirty="0">
              <a:solidFill>
                <a:schemeClr val="bg1"/>
              </a:solidFill>
              <a:latin typeface="Söhne"/>
            </a:endParaRPr>
          </a:p>
          <a:p>
            <a:pPr marL="285750" indent="-285750" algn="just">
              <a:buClr>
                <a:srgbClr val="00B050"/>
              </a:buClr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  <a:latin typeface="Söhne"/>
              </a:rPr>
              <a:t>Estandarizo por separado las dos partes para evitar la contaminación cruzada.</a:t>
            </a:r>
          </a:p>
          <a:p>
            <a:pPr marL="285750" indent="-285750" algn="just">
              <a:buClr>
                <a:srgbClr val="00B050"/>
              </a:buClr>
              <a:buFont typeface="Arial" panose="020B0604020202020204" pitchFamily="34" charset="0"/>
              <a:buChar char="•"/>
            </a:pPr>
            <a:endParaRPr lang="es-ES" dirty="0">
              <a:solidFill>
                <a:schemeClr val="bg1"/>
              </a:solidFill>
              <a:latin typeface="Söhne"/>
            </a:endParaRPr>
          </a:p>
          <a:p>
            <a:pPr marL="285750" indent="-285750" algn="just">
              <a:buClr>
                <a:srgbClr val="00B050"/>
              </a:buClr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  <a:latin typeface="Söhne"/>
              </a:rPr>
              <a:t>En todos los modelos uso </a:t>
            </a:r>
            <a:r>
              <a:rPr lang="es-ES" dirty="0" err="1">
                <a:solidFill>
                  <a:schemeClr val="bg1"/>
                </a:solidFill>
                <a:latin typeface="Söhne"/>
              </a:rPr>
              <a:t>GridSearchCV</a:t>
            </a:r>
            <a:r>
              <a:rPr lang="es-ES" dirty="0">
                <a:solidFill>
                  <a:schemeClr val="bg1"/>
                </a:solidFill>
                <a:latin typeface="Söhne"/>
              </a:rPr>
              <a:t> para identificar los </a:t>
            </a:r>
            <a:r>
              <a:rPr lang="es-ES" dirty="0" err="1">
                <a:solidFill>
                  <a:schemeClr val="bg1"/>
                </a:solidFill>
                <a:latin typeface="Söhne"/>
              </a:rPr>
              <a:t>hiperparámetros</a:t>
            </a:r>
            <a:r>
              <a:rPr lang="es-ES" dirty="0">
                <a:solidFill>
                  <a:schemeClr val="bg1"/>
                </a:solidFill>
                <a:latin typeface="Söhne"/>
              </a:rPr>
              <a:t> que mejores resultados muestren.</a:t>
            </a:r>
          </a:p>
          <a:p>
            <a:pPr marL="285750" indent="-285750" algn="just">
              <a:buClr>
                <a:srgbClr val="00B050"/>
              </a:buClr>
              <a:buFont typeface="Arial" panose="020B0604020202020204" pitchFamily="34" charset="0"/>
              <a:buChar char="•"/>
            </a:pPr>
            <a:endParaRPr lang="es-ES" dirty="0">
              <a:solidFill>
                <a:schemeClr val="bg1"/>
              </a:solidFill>
              <a:latin typeface="Söhne"/>
            </a:endParaRPr>
          </a:p>
          <a:p>
            <a:pPr marL="285750" indent="-285750" algn="just">
              <a:buClr>
                <a:srgbClr val="00B050"/>
              </a:buClr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  <a:latin typeface="Söhne"/>
              </a:rPr>
              <a:t>Para abordar el desequilibrio de clases implemento distintas técnicas de muestreo (Normal), (</a:t>
            </a:r>
            <a:r>
              <a:rPr lang="es-ES" dirty="0" err="1">
                <a:solidFill>
                  <a:schemeClr val="bg1"/>
                </a:solidFill>
                <a:latin typeface="Söhne"/>
              </a:rPr>
              <a:t>Oversampling</a:t>
            </a:r>
            <a:r>
              <a:rPr lang="es-ES" dirty="0">
                <a:solidFill>
                  <a:schemeClr val="bg1"/>
                </a:solidFill>
                <a:latin typeface="Söhne"/>
              </a:rPr>
              <a:t>), (</a:t>
            </a:r>
            <a:r>
              <a:rPr lang="es-ES" dirty="0" err="1">
                <a:solidFill>
                  <a:schemeClr val="bg1"/>
                </a:solidFill>
                <a:latin typeface="Söhne"/>
              </a:rPr>
              <a:t>Undersampling</a:t>
            </a:r>
            <a:r>
              <a:rPr lang="es-ES" dirty="0">
                <a:solidFill>
                  <a:schemeClr val="bg1"/>
                </a:solidFill>
                <a:latin typeface="Söhne"/>
              </a:rPr>
              <a:t>), (SMOTEENN “Equilibrado entre </a:t>
            </a:r>
            <a:r>
              <a:rPr lang="es-ES" dirty="0" err="1">
                <a:solidFill>
                  <a:schemeClr val="bg1"/>
                </a:solidFill>
                <a:latin typeface="Söhne"/>
              </a:rPr>
              <a:t>Under</a:t>
            </a:r>
            <a:r>
              <a:rPr lang="es-ES" dirty="0">
                <a:solidFill>
                  <a:schemeClr val="bg1"/>
                </a:solidFill>
                <a:latin typeface="Söhne"/>
              </a:rPr>
              <a:t>/</a:t>
            </a:r>
            <a:r>
              <a:rPr lang="es-ES" dirty="0" err="1">
                <a:solidFill>
                  <a:schemeClr val="bg1"/>
                </a:solidFill>
                <a:latin typeface="Söhne"/>
              </a:rPr>
              <a:t>Oversampling</a:t>
            </a:r>
            <a:r>
              <a:rPr lang="es-ES" dirty="0">
                <a:solidFill>
                  <a:schemeClr val="bg1"/>
                </a:solidFill>
                <a:latin typeface="Söhne"/>
              </a:rPr>
              <a:t>) y los modelos que lo permitan balanceo de pesos.</a:t>
            </a:r>
          </a:p>
          <a:p>
            <a:pPr algn="just">
              <a:buClr>
                <a:srgbClr val="00B050"/>
              </a:buClr>
            </a:pPr>
            <a:endParaRPr lang="es-ES" dirty="0">
              <a:solidFill>
                <a:schemeClr val="bg1"/>
              </a:solidFill>
              <a:latin typeface="Söhne"/>
            </a:endParaRPr>
          </a:p>
          <a:p>
            <a:pPr algn="just">
              <a:buClr>
                <a:srgbClr val="00B050"/>
              </a:buClr>
            </a:pPr>
            <a:endParaRPr lang="es-ES" dirty="0">
              <a:solidFill>
                <a:schemeClr val="bg1"/>
              </a:solidFill>
              <a:latin typeface="Söhne"/>
            </a:endParaRPr>
          </a:p>
          <a:p>
            <a:pPr marL="285750" indent="-285750" algn="just">
              <a:buClr>
                <a:srgbClr val="0070C0"/>
              </a:buClr>
              <a:buFont typeface="Arial" panose="020B0604020202020204" pitchFamily="34" charset="0"/>
              <a:buChar char="•"/>
            </a:pPr>
            <a:endParaRPr lang="es-ES" dirty="0">
              <a:solidFill>
                <a:schemeClr val="bg1"/>
              </a:solidFill>
              <a:latin typeface="Söhne"/>
            </a:endParaRPr>
          </a:p>
          <a:p>
            <a:pPr algn="just">
              <a:buClr>
                <a:srgbClr val="0070C0"/>
              </a:buClr>
            </a:pPr>
            <a:endParaRPr lang="es-ES" dirty="0">
              <a:solidFill>
                <a:schemeClr val="bg1"/>
              </a:solidFill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34203216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CEE67B81-4496-9077-7304-DAEE303FAF58}"/>
              </a:ext>
            </a:extLst>
          </p:cNvPr>
          <p:cNvSpPr txBox="1"/>
          <p:nvPr/>
        </p:nvSpPr>
        <p:spPr>
          <a:xfrm>
            <a:off x="731291" y="201122"/>
            <a:ext cx="6677429" cy="707886"/>
          </a:xfrm>
          <a:prstGeom prst="rect">
            <a:avLst/>
          </a:prstGeom>
          <a:solidFill>
            <a:srgbClr val="333333"/>
          </a:solidFill>
        </p:spPr>
        <p:txBody>
          <a:bodyPr wrap="square" rtlCol="0">
            <a:spAutoFit/>
          </a:bodyPr>
          <a:lstStyle/>
          <a:p>
            <a:r>
              <a:rPr lang="es-ES" sz="4000" b="1" dirty="0">
                <a:solidFill>
                  <a:schemeClr val="bg1"/>
                </a:solidFill>
              </a:rPr>
              <a:t>Resultados de los modelos</a:t>
            </a:r>
          </a:p>
        </p:txBody>
      </p:sp>
      <p:grpSp>
        <p:nvGrpSpPr>
          <p:cNvPr id="10" name="Grupo 9">
            <a:extLst>
              <a:ext uri="{FF2B5EF4-FFF2-40B4-BE49-F238E27FC236}">
                <a16:creationId xmlns:a16="http://schemas.microsoft.com/office/drawing/2014/main" id="{FFDD68ED-9966-2073-0C4D-71ECCBC92945}"/>
              </a:ext>
            </a:extLst>
          </p:cNvPr>
          <p:cNvGrpSpPr/>
          <p:nvPr/>
        </p:nvGrpSpPr>
        <p:grpSpPr>
          <a:xfrm>
            <a:off x="284478" y="321065"/>
            <a:ext cx="468000" cy="468000"/>
            <a:chOff x="1712227" y="2961000"/>
            <a:chExt cx="468000" cy="468000"/>
          </a:xfrm>
        </p:grpSpPr>
        <p:sp>
          <p:nvSpPr>
            <p:cNvPr id="11" name="Elipse 10">
              <a:extLst>
                <a:ext uri="{FF2B5EF4-FFF2-40B4-BE49-F238E27FC236}">
                  <a16:creationId xmlns:a16="http://schemas.microsoft.com/office/drawing/2014/main" id="{F012906A-A1BC-F412-3570-ACAB69A50BE6}"/>
                </a:ext>
              </a:extLst>
            </p:cNvPr>
            <p:cNvSpPr/>
            <p:nvPr/>
          </p:nvSpPr>
          <p:spPr>
            <a:xfrm>
              <a:off x="1712227" y="2961000"/>
              <a:ext cx="468000" cy="4680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pic>
          <p:nvPicPr>
            <p:cNvPr id="12" name="Gráfico 11">
              <a:extLst>
                <a:ext uri="{FF2B5EF4-FFF2-40B4-BE49-F238E27FC236}">
                  <a16:creationId xmlns:a16="http://schemas.microsoft.com/office/drawing/2014/main" id="{B8957971-F485-B78A-C29C-39522AE9E340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766227" y="3031950"/>
              <a:ext cx="360000" cy="288000"/>
            </a:xfrm>
            <a:prstGeom prst="rect">
              <a:avLst/>
            </a:prstGeom>
          </p:spPr>
        </p:pic>
      </p:grp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53876A7E-71A4-4817-7449-24B1E12298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5768868"/>
              </p:ext>
            </p:extLst>
          </p:nvPr>
        </p:nvGraphicFramePr>
        <p:xfrm>
          <a:off x="1717040" y="846833"/>
          <a:ext cx="8242300" cy="5844140"/>
        </p:xfrm>
        <a:graphic>
          <a:graphicData uri="http://schemas.openxmlformats.org/drawingml/2006/table">
            <a:tbl>
              <a:tblPr/>
              <a:tblGrid>
                <a:gridCol w="2116661">
                  <a:extLst>
                    <a:ext uri="{9D8B030D-6E8A-4147-A177-3AD203B41FA5}">
                      <a16:colId xmlns:a16="http://schemas.microsoft.com/office/drawing/2014/main" val="2091202172"/>
                    </a:ext>
                  </a:extLst>
                </a:gridCol>
                <a:gridCol w="1096439">
                  <a:extLst>
                    <a:ext uri="{9D8B030D-6E8A-4147-A177-3AD203B41FA5}">
                      <a16:colId xmlns:a16="http://schemas.microsoft.com/office/drawing/2014/main" val="2681315148"/>
                    </a:ext>
                  </a:extLst>
                </a:gridCol>
                <a:gridCol w="1135380">
                  <a:extLst>
                    <a:ext uri="{9D8B030D-6E8A-4147-A177-3AD203B41FA5}">
                      <a16:colId xmlns:a16="http://schemas.microsoft.com/office/drawing/2014/main" val="1526141823"/>
                    </a:ext>
                  </a:extLst>
                </a:gridCol>
                <a:gridCol w="1181100">
                  <a:extLst>
                    <a:ext uri="{9D8B030D-6E8A-4147-A177-3AD203B41FA5}">
                      <a16:colId xmlns:a16="http://schemas.microsoft.com/office/drawing/2014/main" val="632067881"/>
                    </a:ext>
                  </a:extLst>
                </a:gridCol>
                <a:gridCol w="1386840">
                  <a:extLst>
                    <a:ext uri="{9D8B030D-6E8A-4147-A177-3AD203B41FA5}">
                      <a16:colId xmlns:a16="http://schemas.microsoft.com/office/drawing/2014/main" val="777905354"/>
                    </a:ext>
                  </a:extLst>
                </a:gridCol>
                <a:gridCol w="1325880">
                  <a:extLst>
                    <a:ext uri="{9D8B030D-6E8A-4147-A177-3AD203B41FA5}">
                      <a16:colId xmlns:a16="http://schemas.microsoft.com/office/drawing/2014/main" val="1055546198"/>
                    </a:ext>
                  </a:extLst>
                </a:gridCol>
              </a:tblGrid>
              <a:tr h="131767">
                <a:tc>
                  <a:txBody>
                    <a:bodyPr/>
                    <a:lstStyle/>
                    <a:p>
                      <a:pPr algn="ctr" fontAlgn="b"/>
                      <a:r>
                        <a:rPr lang="es-ES" sz="1200" b="1" dirty="0">
                          <a:solidFill>
                            <a:schemeClr val="bg1"/>
                          </a:solidFill>
                          <a:effectLst/>
                        </a:rPr>
                        <a:t>Modelo</a:t>
                      </a:r>
                    </a:p>
                  </a:txBody>
                  <a:tcPr marL="15430" marR="15430" marT="7715" marB="7715" anchor="b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200" b="1" dirty="0" err="1">
                          <a:solidFill>
                            <a:schemeClr val="bg1"/>
                          </a:solidFill>
                          <a:effectLst/>
                        </a:rPr>
                        <a:t>Accuracy</a:t>
                      </a:r>
                      <a:endParaRPr lang="es-ES" sz="1200" b="1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15430" marR="15430" marT="7715" marB="7715" anchor="b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200" b="1" dirty="0" err="1">
                          <a:solidFill>
                            <a:schemeClr val="bg1"/>
                          </a:solidFill>
                          <a:effectLst/>
                        </a:rPr>
                        <a:t>Precision</a:t>
                      </a:r>
                      <a:endParaRPr lang="es-ES" sz="1200" b="1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15430" marR="15430" marT="7715" marB="7715" anchor="b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200" b="1" dirty="0" err="1">
                          <a:solidFill>
                            <a:schemeClr val="bg1"/>
                          </a:solidFill>
                          <a:effectLst/>
                        </a:rPr>
                        <a:t>Recall</a:t>
                      </a:r>
                      <a:endParaRPr lang="es-ES" sz="1200" b="1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15430" marR="15430" marT="7715" marB="7715" anchor="b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200" b="1" dirty="0">
                          <a:solidFill>
                            <a:schemeClr val="bg1"/>
                          </a:solidFill>
                          <a:effectLst/>
                        </a:rPr>
                        <a:t>F1 Score</a:t>
                      </a:r>
                    </a:p>
                  </a:txBody>
                  <a:tcPr marL="15430" marR="15430" marT="7715" marB="7715" anchor="b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200" b="1" dirty="0">
                          <a:solidFill>
                            <a:schemeClr val="bg1"/>
                          </a:solidFill>
                          <a:effectLst/>
                        </a:rPr>
                        <a:t>ROC AUC Score</a:t>
                      </a:r>
                    </a:p>
                  </a:txBody>
                  <a:tcPr marL="15430" marR="15430" marT="7715" marB="7715" anchor="b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175903"/>
                  </a:ext>
                </a:extLst>
              </a:tr>
              <a:tr h="95680">
                <a:tc>
                  <a:txBody>
                    <a:bodyPr/>
                    <a:lstStyle/>
                    <a:p>
                      <a:pPr fontAlgn="base"/>
                      <a:r>
                        <a:rPr lang="es-ES" sz="900" dirty="0" err="1">
                          <a:solidFill>
                            <a:schemeClr val="bg1"/>
                          </a:solidFill>
                          <a:effectLst/>
                        </a:rPr>
                        <a:t>Decision</a:t>
                      </a:r>
                      <a:r>
                        <a:rPr lang="es-ES" sz="900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lang="es-ES" sz="900" dirty="0" err="1">
                          <a:solidFill>
                            <a:schemeClr val="bg1"/>
                          </a:solidFill>
                          <a:effectLst/>
                        </a:rPr>
                        <a:t>Tree</a:t>
                      </a:r>
                      <a:r>
                        <a:rPr lang="es-ES" sz="900" dirty="0">
                          <a:solidFill>
                            <a:schemeClr val="bg1"/>
                          </a:solidFill>
                          <a:effectLst/>
                        </a:rPr>
                        <a:t> (</a:t>
                      </a:r>
                      <a:r>
                        <a:rPr lang="es-ES" sz="900" dirty="0" err="1">
                          <a:solidFill>
                            <a:schemeClr val="bg1"/>
                          </a:solidFill>
                          <a:effectLst/>
                        </a:rPr>
                        <a:t>Balanced</a:t>
                      </a:r>
                      <a:r>
                        <a:rPr lang="es-ES" sz="900" dirty="0">
                          <a:solidFill>
                            <a:schemeClr val="bg1"/>
                          </a:solidFill>
                          <a:effectLst/>
                        </a:rPr>
                        <a:t>/Normal/</a:t>
                      </a:r>
                      <a:r>
                        <a:rPr lang="es-ES" sz="900" dirty="0" err="1">
                          <a:solidFill>
                            <a:schemeClr val="bg1"/>
                          </a:solidFill>
                          <a:effectLst/>
                        </a:rPr>
                        <a:t>Over</a:t>
                      </a:r>
                      <a:r>
                        <a:rPr lang="es-ES" sz="900" dirty="0">
                          <a:solidFill>
                            <a:schemeClr val="bg1"/>
                          </a:solidFill>
                          <a:effectLst/>
                        </a:rPr>
                        <a:t>)</a:t>
                      </a:r>
                    </a:p>
                  </a:txBody>
                  <a:tcPr marL="15430" marR="15430" marT="7715" marB="7715"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s-ES" sz="900" dirty="0">
                          <a:solidFill>
                            <a:schemeClr val="bg1"/>
                          </a:solidFill>
                          <a:effectLst/>
                        </a:rPr>
                        <a:t>0.8442</a:t>
                      </a:r>
                    </a:p>
                  </a:txBody>
                  <a:tcPr marL="15430" marR="15430" marT="7715" marB="7715"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s-ES" sz="900">
                          <a:solidFill>
                            <a:schemeClr val="bg1"/>
                          </a:solidFill>
                          <a:effectLst/>
                        </a:rPr>
                        <a:t>0.9877</a:t>
                      </a:r>
                    </a:p>
                  </a:txBody>
                  <a:tcPr marL="15430" marR="15430" marT="7715" marB="7715"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s-ES" sz="900">
                          <a:solidFill>
                            <a:schemeClr val="bg1"/>
                          </a:solidFill>
                          <a:effectLst/>
                        </a:rPr>
                        <a:t>0.5674</a:t>
                      </a:r>
                    </a:p>
                  </a:txBody>
                  <a:tcPr marL="15430" marR="15430" marT="7715" marB="7715"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s-ES" sz="900">
                          <a:solidFill>
                            <a:schemeClr val="bg1"/>
                          </a:solidFill>
                          <a:effectLst/>
                        </a:rPr>
                        <a:t>0.7207</a:t>
                      </a:r>
                    </a:p>
                  </a:txBody>
                  <a:tcPr marL="15430" marR="15430" marT="7715" marB="7715"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s-ES" sz="900" dirty="0">
                          <a:solidFill>
                            <a:schemeClr val="bg1"/>
                          </a:solidFill>
                          <a:effectLst/>
                        </a:rPr>
                        <a:t>0.7817</a:t>
                      </a:r>
                    </a:p>
                  </a:txBody>
                  <a:tcPr marL="15430" marR="15430" marT="7715" marB="7715"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9508956"/>
                  </a:ext>
                </a:extLst>
              </a:tr>
              <a:tr h="43294">
                <a:tc>
                  <a:txBody>
                    <a:bodyPr/>
                    <a:lstStyle/>
                    <a:p>
                      <a:pPr fontAlgn="base"/>
                      <a:r>
                        <a:rPr lang="es-ES" sz="900" dirty="0" err="1">
                          <a:solidFill>
                            <a:schemeClr val="bg1"/>
                          </a:solidFill>
                          <a:effectLst/>
                        </a:rPr>
                        <a:t>Decision</a:t>
                      </a:r>
                      <a:r>
                        <a:rPr lang="es-ES" sz="900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lang="es-ES" sz="900" dirty="0" err="1">
                          <a:solidFill>
                            <a:schemeClr val="bg1"/>
                          </a:solidFill>
                          <a:effectLst/>
                        </a:rPr>
                        <a:t>Tree</a:t>
                      </a:r>
                      <a:r>
                        <a:rPr lang="es-ES" sz="900" dirty="0">
                          <a:solidFill>
                            <a:schemeClr val="bg1"/>
                          </a:solidFill>
                          <a:effectLst/>
                        </a:rPr>
                        <a:t> (SMOTEENN)</a:t>
                      </a:r>
                    </a:p>
                  </a:txBody>
                  <a:tcPr marL="15430" marR="15430" marT="7715" marB="7715"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s-ES" sz="900">
                          <a:solidFill>
                            <a:schemeClr val="bg1"/>
                          </a:solidFill>
                          <a:effectLst/>
                        </a:rPr>
                        <a:t>0.8065</a:t>
                      </a:r>
                    </a:p>
                  </a:txBody>
                  <a:tcPr marL="15430" marR="15430" marT="7715" marB="7715"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s-ES" sz="900" dirty="0">
                          <a:solidFill>
                            <a:schemeClr val="bg1"/>
                          </a:solidFill>
                          <a:effectLst/>
                        </a:rPr>
                        <a:t>0.8200</a:t>
                      </a:r>
                    </a:p>
                  </a:txBody>
                  <a:tcPr marL="15430" marR="15430" marT="7715" marB="7715"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s-ES" sz="900" dirty="0">
                          <a:solidFill>
                            <a:schemeClr val="bg1"/>
                          </a:solidFill>
                          <a:effectLst/>
                        </a:rPr>
                        <a:t>0.5816</a:t>
                      </a:r>
                    </a:p>
                  </a:txBody>
                  <a:tcPr marL="15430" marR="15430" marT="7715" marB="7715"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s-ES" sz="900" dirty="0">
                          <a:solidFill>
                            <a:schemeClr val="bg1"/>
                          </a:solidFill>
                          <a:effectLst/>
                        </a:rPr>
                        <a:t>0.6805</a:t>
                      </a:r>
                    </a:p>
                  </a:txBody>
                  <a:tcPr marL="15430" marR="15430" marT="7715" marB="7715"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s-ES" sz="900" dirty="0">
                          <a:solidFill>
                            <a:schemeClr val="bg1"/>
                          </a:solidFill>
                          <a:effectLst/>
                        </a:rPr>
                        <a:t>0.7558</a:t>
                      </a:r>
                    </a:p>
                  </a:txBody>
                  <a:tcPr marL="15430" marR="15430" marT="7715" marB="7715"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070599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base"/>
                      <a:r>
                        <a:rPr lang="es-ES" sz="900" dirty="0" err="1">
                          <a:solidFill>
                            <a:schemeClr val="bg1"/>
                          </a:solidFill>
                          <a:effectLst/>
                        </a:rPr>
                        <a:t>Decision</a:t>
                      </a:r>
                      <a:r>
                        <a:rPr lang="es-ES" sz="900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lang="es-ES" sz="900" dirty="0" err="1">
                          <a:solidFill>
                            <a:schemeClr val="bg1"/>
                          </a:solidFill>
                          <a:effectLst/>
                        </a:rPr>
                        <a:t>Tree</a:t>
                      </a:r>
                      <a:r>
                        <a:rPr lang="es-ES" sz="900" dirty="0">
                          <a:solidFill>
                            <a:schemeClr val="bg1"/>
                          </a:solidFill>
                          <a:effectLst/>
                        </a:rPr>
                        <a:t> (</a:t>
                      </a:r>
                      <a:r>
                        <a:rPr lang="es-ES" sz="900" dirty="0" err="1">
                          <a:solidFill>
                            <a:schemeClr val="bg1"/>
                          </a:solidFill>
                          <a:effectLst/>
                        </a:rPr>
                        <a:t>UnderSampler</a:t>
                      </a:r>
                      <a:r>
                        <a:rPr lang="es-ES" sz="900" dirty="0">
                          <a:solidFill>
                            <a:schemeClr val="bg1"/>
                          </a:solidFill>
                          <a:effectLst/>
                        </a:rPr>
                        <a:t>)</a:t>
                      </a:r>
                    </a:p>
                  </a:txBody>
                  <a:tcPr marL="15430" marR="15430" marT="7715" marB="7715"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s-ES" sz="900">
                          <a:solidFill>
                            <a:schemeClr val="bg1"/>
                          </a:solidFill>
                          <a:effectLst/>
                        </a:rPr>
                        <a:t>0.8442</a:t>
                      </a:r>
                    </a:p>
                  </a:txBody>
                  <a:tcPr marL="15430" marR="15430" marT="7715" marB="7715"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s-ES" sz="900">
                          <a:solidFill>
                            <a:schemeClr val="bg1"/>
                          </a:solidFill>
                          <a:effectLst/>
                        </a:rPr>
                        <a:t>0.9877</a:t>
                      </a:r>
                    </a:p>
                  </a:txBody>
                  <a:tcPr marL="15430" marR="15430" marT="7715" marB="7715"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s-ES" sz="900">
                          <a:solidFill>
                            <a:schemeClr val="bg1"/>
                          </a:solidFill>
                          <a:effectLst/>
                        </a:rPr>
                        <a:t>0.5674</a:t>
                      </a:r>
                    </a:p>
                  </a:txBody>
                  <a:tcPr marL="15430" marR="15430" marT="7715" marB="7715"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s-ES" sz="900">
                          <a:solidFill>
                            <a:schemeClr val="bg1"/>
                          </a:solidFill>
                          <a:effectLst/>
                        </a:rPr>
                        <a:t>0.7207</a:t>
                      </a:r>
                    </a:p>
                  </a:txBody>
                  <a:tcPr marL="15430" marR="15430" marT="7715" marB="7715"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s-ES" sz="900" dirty="0">
                          <a:solidFill>
                            <a:schemeClr val="bg1"/>
                          </a:solidFill>
                          <a:effectLst/>
                        </a:rPr>
                        <a:t>0.7817</a:t>
                      </a:r>
                    </a:p>
                  </a:txBody>
                  <a:tcPr marL="15430" marR="15430" marT="7715" marB="7715"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806064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900" dirty="0">
                          <a:solidFill>
                            <a:schemeClr val="bg1"/>
                          </a:solidFill>
                          <a:effectLst/>
                        </a:rPr>
                        <a:t>K-N (Normal)</a:t>
                      </a:r>
                    </a:p>
                  </a:txBody>
                  <a:tcPr marL="15430" marR="15430" marT="7715" marB="7715"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s-ES" sz="900" dirty="0">
                          <a:solidFill>
                            <a:schemeClr val="bg1"/>
                          </a:solidFill>
                          <a:effectLst/>
                        </a:rPr>
                        <a:t>0.7889</a:t>
                      </a:r>
                    </a:p>
                  </a:txBody>
                  <a:tcPr marL="15430" marR="15430" marT="7715" marB="7715"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s-ES" sz="900" dirty="0">
                          <a:solidFill>
                            <a:schemeClr val="bg1"/>
                          </a:solidFill>
                          <a:effectLst/>
                        </a:rPr>
                        <a:t>0.8276</a:t>
                      </a:r>
                    </a:p>
                  </a:txBody>
                  <a:tcPr marL="15430" marR="15430" marT="7715" marB="7715"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s-ES" sz="900">
                          <a:solidFill>
                            <a:schemeClr val="bg1"/>
                          </a:solidFill>
                          <a:effectLst/>
                        </a:rPr>
                        <a:t>0.5106</a:t>
                      </a:r>
                    </a:p>
                  </a:txBody>
                  <a:tcPr marL="15430" marR="15430" marT="7715" marB="7715"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s-ES" sz="900">
                          <a:solidFill>
                            <a:schemeClr val="bg1"/>
                          </a:solidFill>
                          <a:effectLst/>
                        </a:rPr>
                        <a:t>0.6316</a:t>
                      </a:r>
                    </a:p>
                  </a:txBody>
                  <a:tcPr marL="15430" marR="15430" marT="7715" marB="7715"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s-ES" sz="900">
                          <a:solidFill>
                            <a:schemeClr val="bg1"/>
                          </a:solidFill>
                          <a:effectLst/>
                        </a:rPr>
                        <a:t>0.7261</a:t>
                      </a:r>
                    </a:p>
                  </a:txBody>
                  <a:tcPr marL="15430" marR="15430" marT="7715" marB="7715"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074707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900" dirty="0">
                          <a:solidFill>
                            <a:schemeClr val="bg1"/>
                          </a:solidFill>
                          <a:effectLst/>
                        </a:rPr>
                        <a:t>K-N (</a:t>
                      </a:r>
                      <a:r>
                        <a:rPr lang="es-ES" sz="900" dirty="0" err="1">
                          <a:solidFill>
                            <a:schemeClr val="bg1"/>
                          </a:solidFill>
                          <a:effectLst/>
                        </a:rPr>
                        <a:t>OverSampler</a:t>
                      </a:r>
                      <a:r>
                        <a:rPr lang="es-ES" sz="900" dirty="0">
                          <a:solidFill>
                            <a:schemeClr val="bg1"/>
                          </a:solidFill>
                          <a:effectLst/>
                        </a:rPr>
                        <a:t>)</a:t>
                      </a:r>
                    </a:p>
                  </a:txBody>
                  <a:tcPr marL="15430" marR="15430" marT="7715" marB="7715"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s-ES" sz="900" dirty="0">
                          <a:solidFill>
                            <a:schemeClr val="bg1"/>
                          </a:solidFill>
                          <a:effectLst/>
                        </a:rPr>
                        <a:t>0.7563</a:t>
                      </a:r>
                    </a:p>
                  </a:txBody>
                  <a:tcPr marL="15430" marR="15430" marT="7715" marB="7715"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s-ES" sz="900">
                          <a:solidFill>
                            <a:schemeClr val="bg1"/>
                          </a:solidFill>
                          <a:effectLst/>
                        </a:rPr>
                        <a:t>0.6746</a:t>
                      </a:r>
                    </a:p>
                  </a:txBody>
                  <a:tcPr marL="15430" marR="15430" marT="7715" marB="7715"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s-ES" sz="900" dirty="0">
                          <a:solidFill>
                            <a:schemeClr val="bg1"/>
                          </a:solidFill>
                          <a:effectLst/>
                        </a:rPr>
                        <a:t>0.6028</a:t>
                      </a:r>
                    </a:p>
                  </a:txBody>
                  <a:tcPr marL="15430" marR="15430" marT="7715" marB="7715"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s-ES" sz="900">
                          <a:solidFill>
                            <a:schemeClr val="bg1"/>
                          </a:solidFill>
                          <a:effectLst/>
                        </a:rPr>
                        <a:t>0.6367</a:t>
                      </a:r>
                    </a:p>
                  </a:txBody>
                  <a:tcPr marL="15430" marR="15430" marT="7715" marB="7715"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s-ES" sz="900">
                          <a:solidFill>
                            <a:schemeClr val="bg1"/>
                          </a:solidFill>
                          <a:effectLst/>
                        </a:rPr>
                        <a:t>0.7217</a:t>
                      </a:r>
                    </a:p>
                  </a:txBody>
                  <a:tcPr marL="15430" marR="15430" marT="7715" marB="7715"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83848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900" dirty="0">
                          <a:solidFill>
                            <a:schemeClr val="bg1"/>
                          </a:solidFill>
                          <a:effectLst/>
                        </a:rPr>
                        <a:t>K-N (</a:t>
                      </a:r>
                      <a:r>
                        <a:rPr lang="es-ES" sz="900" dirty="0" err="1">
                          <a:solidFill>
                            <a:schemeClr val="bg1"/>
                          </a:solidFill>
                          <a:effectLst/>
                        </a:rPr>
                        <a:t>UnderSampler</a:t>
                      </a:r>
                      <a:r>
                        <a:rPr lang="es-ES" sz="900" dirty="0">
                          <a:solidFill>
                            <a:schemeClr val="bg1"/>
                          </a:solidFill>
                          <a:effectLst/>
                        </a:rPr>
                        <a:t>)</a:t>
                      </a:r>
                    </a:p>
                  </a:txBody>
                  <a:tcPr marL="15430" marR="15430" marT="7715" marB="7715"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s-ES" sz="900" dirty="0">
                          <a:solidFill>
                            <a:schemeClr val="bg1"/>
                          </a:solidFill>
                          <a:effectLst/>
                        </a:rPr>
                        <a:t>0.7487</a:t>
                      </a:r>
                    </a:p>
                  </a:txBody>
                  <a:tcPr marL="15430" marR="15430" marT="7715" marB="7715"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s-ES" sz="900" dirty="0">
                          <a:solidFill>
                            <a:schemeClr val="bg1"/>
                          </a:solidFill>
                          <a:effectLst/>
                        </a:rPr>
                        <a:t>0.6589</a:t>
                      </a:r>
                    </a:p>
                  </a:txBody>
                  <a:tcPr marL="15430" marR="15430" marT="7715" marB="7715"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s-ES" sz="900" dirty="0">
                          <a:solidFill>
                            <a:schemeClr val="bg1"/>
                          </a:solidFill>
                          <a:effectLst/>
                        </a:rPr>
                        <a:t>0.6028</a:t>
                      </a:r>
                    </a:p>
                  </a:txBody>
                  <a:tcPr marL="15430" marR="15430" marT="7715" marB="7715"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s-ES" sz="900">
                          <a:solidFill>
                            <a:schemeClr val="bg1"/>
                          </a:solidFill>
                          <a:effectLst/>
                        </a:rPr>
                        <a:t>0.6296</a:t>
                      </a:r>
                    </a:p>
                  </a:txBody>
                  <a:tcPr marL="15430" marR="15430" marT="7715" marB="7715"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s-ES" sz="900">
                          <a:solidFill>
                            <a:schemeClr val="bg1"/>
                          </a:solidFill>
                          <a:effectLst/>
                        </a:rPr>
                        <a:t>0.7158</a:t>
                      </a:r>
                    </a:p>
                  </a:txBody>
                  <a:tcPr marL="15430" marR="15430" marT="7715" marB="7715"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140106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base"/>
                      <a:r>
                        <a:rPr lang="es-ES" sz="900" dirty="0">
                          <a:solidFill>
                            <a:schemeClr val="bg1"/>
                          </a:solidFill>
                          <a:effectLst/>
                        </a:rPr>
                        <a:t>K-N (SMOTEENN)</a:t>
                      </a:r>
                    </a:p>
                  </a:txBody>
                  <a:tcPr marL="15430" marR="15430" marT="7715" marB="7715"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s-ES" sz="900" dirty="0">
                          <a:solidFill>
                            <a:schemeClr val="bg1"/>
                          </a:solidFill>
                          <a:effectLst/>
                        </a:rPr>
                        <a:t>0.7487</a:t>
                      </a:r>
                    </a:p>
                  </a:txBody>
                  <a:tcPr marL="15430" marR="15430" marT="7715" marB="7715"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s-ES" sz="900" dirty="0">
                          <a:solidFill>
                            <a:schemeClr val="bg1"/>
                          </a:solidFill>
                          <a:effectLst/>
                        </a:rPr>
                        <a:t>0.6722</a:t>
                      </a:r>
                    </a:p>
                  </a:txBody>
                  <a:tcPr marL="15430" marR="15430" marT="7715" marB="7715"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s-ES" sz="900" dirty="0">
                          <a:solidFill>
                            <a:schemeClr val="bg1"/>
                          </a:solidFill>
                          <a:effectLst/>
                        </a:rPr>
                        <a:t>0.5673</a:t>
                      </a:r>
                    </a:p>
                  </a:txBody>
                  <a:tcPr marL="15430" marR="15430" marT="7715" marB="7715"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s-ES" sz="900" dirty="0">
                          <a:solidFill>
                            <a:schemeClr val="bg1"/>
                          </a:solidFill>
                          <a:effectLst/>
                        </a:rPr>
                        <a:t>0.6153</a:t>
                      </a:r>
                    </a:p>
                  </a:txBody>
                  <a:tcPr marL="15430" marR="15430" marT="7715" marB="7715"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s-ES" sz="900" dirty="0">
                          <a:solidFill>
                            <a:schemeClr val="bg1"/>
                          </a:solidFill>
                          <a:effectLst/>
                        </a:rPr>
                        <a:t>0.7078</a:t>
                      </a:r>
                    </a:p>
                  </a:txBody>
                  <a:tcPr marL="15430" marR="15430" marT="7715" marB="7715"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712038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base"/>
                      <a:r>
                        <a:rPr lang="es-ES" sz="900" dirty="0" err="1">
                          <a:solidFill>
                            <a:schemeClr val="bg1"/>
                          </a:solidFill>
                          <a:effectLst/>
                        </a:rPr>
                        <a:t>Random</a:t>
                      </a:r>
                      <a:r>
                        <a:rPr lang="es-ES" sz="900" dirty="0">
                          <a:solidFill>
                            <a:schemeClr val="bg1"/>
                          </a:solidFill>
                          <a:effectLst/>
                        </a:rPr>
                        <a:t> Forest (</a:t>
                      </a:r>
                      <a:r>
                        <a:rPr lang="es-ES" sz="900" dirty="0" err="1">
                          <a:solidFill>
                            <a:schemeClr val="bg1"/>
                          </a:solidFill>
                          <a:effectLst/>
                        </a:rPr>
                        <a:t>Balanced</a:t>
                      </a:r>
                      <a:r>
                        <a:rPr lang="es-ES" sz="900" dirty="0">
                          <a:solidFill>
                            <a:schemeClr val="bg1"/>
                          </a:solidFill>
                          <a:effectLst/>
                        </a:rPr>
                        <a:t>)</a:t>
                      </a:r>
                    </a:p>
                  </a:txBody>
                  <a:tcPr marL="15430" marR="15430" marT="7715" marB="7715"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s-ES" sz="900">
                          <a:solidFill>
                            <a:schemeClr val="bg1"/>
                          </a:solidFill>
                          <a:effectLst/>
                        </a:rPr>
                        <a:t>0.8367</a:t>
                      </a:r>
                    </a:p>
                  </a:txBody>
                  <a:tcPr marL="15430" marR="15430" marT="7715" marB="7715"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s-ES" sz="900" dirty="0">
                          <a:solidFill>
                            <a:schemeClr val="bg1"/>
                          </a:solidFill>
                          <a:effectLst/>
                        </a:rPr>
                        <a:t>0.9419</a:t>
                      </a:r>
                    </a:p>
                  </a:txBody>
                  <a:tcPr marL="15430" marR="15430" marT="7715" marB="7715"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s-ES" sz="900" dirty="0">
                          <a:solidFill>
                            <a:schemeClr val="bg1"/>
                          </a:solidFill>
                          <a:effectLst/>
                        </a:rPr>
                        <a:t>0.5745</a:t>
                      </a:r>
                    </a:p>
                  </a:txBody>
                  <a:tcPr marL="15430" marR="15430" marT="7715" marB="7715"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s-ES" sz="900" dirty="0">
                          <a:solidFill>
                            <a:schemeClr val="bg1"/>
                          </a:solidFill>
                          <a:effectLst/>
                        </a:rPr>
                        <a:t>0.7137</a:t>
                      </a:r>
                    </a:p>
                  </a:txBody>
                  <a:tcPr marL="15430" marR="15430" marT="7715" marB="7715"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s-ES" sz="900">
                          <a:solidFill>
                            <a:schemeClr val="bg1"/>
                          </a:solidFill>
                          <a:effectLst/>
                        </a:rPr>
                        <a:t>0.7775</a:t>
                      </a:r>
                    </a:p>
                  </a:txBody>
                  <a:tcPr marL="15430" marR="15430" marT="7715" marB="7715"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4370401"/>
                  </a:ext>
                </a:extLst>
              </a:tr>
              <a:tr h="130234">
                <a:tc>
                  <a:txBody>
                    <a:bodyPr/>
                    <a:lstStyle/>
                    <a:p>
                      <a:pPr fontAlgn="base"/>
                      <a:r>
                        <a:rPr lang="es-ES" sz="900" dirty="0" err="1">
                          <a:solidFill>
                            <a:schemeClr val="bg1"/>
                          </a:solidFill>
                          <a:effectLst/>
                        </a:rPr>
                        <a:t>Random</a:t>
                      </a:r>
                      <a:r>
                        <a:rPr lang="es-ES" sz="900" dirty="0">
                          <a:solidFill>
                            <a:schemeClr val="bg1"/>
                          </a:solidFill>
                          <a:effectLst/>
                        </a:rPr>
                        <a:t> Forest (Normal)</a:t>
                      </a:r>
                    </a:p>
                  </a:txBody>
                  <a:tcPr marL="15430" marR="15430" marT="7715" marB="7715"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s-ES" sz="900" dirty="0">
                          <a:solidFill>
                            <a:schemeClr val="bg1"/>
                          </a:solidFill>
                          <a:effectLst/>
                        </a:rPr>
                        <a:t>0.8392</a:t>
                      </a:r>
                    </a:p>
                  </a:txBody>
                  <a:tcPr marL="15430" marR="15430" marT="7715" marB="7715"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s-ES" sz="900" dirty="0">
                          <a:solidFill>
                            <a:schemeClr val="bg1"/>
                          </a:solidFill>
                          <a:effectLst/>
                        </a:rPr>
                        <a:t>0.9639</a:t>
                      </a:r>
                    </a:p>
                  </a:txBody>
                  <a:tcPr marL="15430" marR="15430" marT="7715" marB="7715"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s-ES" sz="900" dirty="0">
                          <a:solidFill>
                            <a:schemeClr val="bg1"/>
                          </a:solidFill>
                          <a:effectLst/>
                        </a:rPr>
                        <a:t>0.5674</a:t>
                      </a:r>
                    </a:p>
                  </a:txBody>
                  <a:tcPr marL="15430" marR="15430" marT="7715" marB="7715"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s-ES" sz="900" dirty="0">
                          <a:solidFill>
                            <a:schemeClr val="bg1"/>
                          </a:solidFill>
                          <a:effectLst/>
                        </a:rPr>
                        <a:t>0.7143</a:t>
                      </a:r>
                    </a:p>
                  </a:txBody>
                  <a:tcPr marL="15430" marR="15430" marT="7715" marB="7715"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s-ES" sz="900" dirty="0">
                          <a:solidFill>
                            <a:schemeClr val="bg1"/>
                          </a:solidFill>
                          <a:effectLst/>
                        </a:rPr>
                        <a:t>0.7779</a:t>
                      </a:r>
                    </a:p>
                  </a:txBody>
                  <a:tcPr marL="15430" marR="15430" marT="7715" marB="7715"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34885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base"/>
                      <a:r>
                        <a:rPr lang="es-ES" sz="900" dirty="0" err="1">
                          <a:solidFill>
                            <a:schemeClr val="bg1"/>
                          </a:solidFill>
                          <a:effectLst/>
                        </a:rPr>
                        <a:t>Random</a:t>
                      </a:r>
                      <a:r>
                        <a:rPr lang="es-ES" sz="900" dirty="0">
                          <a:solidFill>
                            <a:schemeClr val="bg1"/>
                          </a:solidFill>
                          <a:effectLst/>
                        </a:rPr>
                        <a:t> Forest (</a:t>
                      </a:r>
                      <a:r>
                        <a:rPr lang="es-ES" sz="900" dirty="0" err="1">
                          <a:solidFill>
                            <a:schemeClr val="bg1"/>
                          </a:solidFill>
                          <a:effectLst/>
                        </a:rPr>
                        <a:t>OverSampler</a:t>
                      </a:r>
                      <a:r>
                        <a:rPr lang="es-ES" sz="900" dirty="0">
                          <a:solidFill>
                            <a:schemeClr val="bg1"/>
                          </a:solidFill>
                          <a:effectLst/>
                        </a:rPr>
                        <a:t>)</a:t>
                      </a:r>
                    </a:p>
                  </a:txBody>
                  <a:tcPr marL="15430" marR="15430" marT="7715" marB="7715"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s-ES" sz="900" dirty="0">
                          <a:solidFill>
                            <a:schemeClr val="bg1"/>
                          </a:solidFill>
                          <a:effectLst/>
                        </a:rPr>
                        <a:t>0.8391</a:t>
                      </a:r>
                    </a:p>
                  </a:txBody>
                  <a:tcPr marL="15430" marR="15430" marT="7715" marB="7715"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s-ES" sz="900" dirty="0">
                          <a:solidFill>
                            <a:schemeClr val="bg1"/>
                          </a:solidFill>
                          <a:effectLst/>
                        </a:rPr>
                        <a:t>0.9638</a:t>
                      </a:r>
                    </a:p>
                  </a:txBody>
                  <a:tcPr marL="15430" marR="15430" marT="7715" marB="7715"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s-ES" sz="900" dirty="0">
                          <a:solidFill>
                            <a:schemeClr val="bg1"/>
                          </a:solidFill>
                          <a:effectLst/>
                        </a:rPr>
                        <a:t>0.5673</a:t>
                      </a:r>
                    </a:p>
                  </a:txBody>
                  <a:tcPr marL="15430" marR="15430" marT="7715" marB="7715"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s-ES" sz="900" dirty="0">
                          <a:solidFill>
                            <a:schemeClr val="bg1"/>
                          </a:solidFill>
                          <a:effectLst/>
                        </a:rPr>
                        <a:t>0.7142</a:t>
                      </a:r>
                    </a:p>
                  </a:txBody>
                  <a:tcPr marL="15430" marR="15430" marT="7715" marB="7715"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s-ES" sz="900" dirty="0">
                          <a:solidFill>
                            <a:schemeClr val="bg1"/>
                          </a:solidFill>
                          <a:effectLst/>
                        </a:rPr>
                        <a:t>0.7778</a:t>
                      </a:r>
                    </a:p>
                  </a:txBody>
                  <a:tcPr marL="15430" marR="15430" marT="7715" marB="7715"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2246211"/>
                  </a:ext>
                </a:extLst>
              </a:tr>
              <a:tr h="8391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900" dirty="0" err="1">
                          <a:solidFill>
                            <a:schemeClr val="bg1"/>
                          </a:solidFill>
                          <a:effectLst/>
                        </a:rPr>
                        <a:t>Random</a:t>
                      </a:r>
                      <a:r>
                        <a:rPr lang="es-ES" sz="900" dirty="0">
                          <a:solidFill>
                            <a:schemeClr val="bg1"/>
                          </a:solidFill>
                          <a:effectLst/>
                        </a:rPr>
                        <a:t> Forest (SMOTEENN)</a:t>
                      </a:r>
                    </a:p>
                  </a:txBody>
                  <a:tcPr marL="15430" marR="15430" marT="7715" marB="7715"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s-ES" sz="900" dirty="0">
                          <a:solidFill>
                            <a:schemeClr val="bg1"/>
                          </a:solidFill>
                          <a:effectLst/>
                        </a:rPr>
                        <a:t>0.8090</a:t>
                      </a:r>
                    </a:p>
                  </a:txBody>
                  <a:tcPr marL="15430" marR="15430" marT="7715" marB="7715"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s-ES" sz="900" dirty="0">
                          <a:solidFill>
                            <a:schemeClr val="bg1"/>
                          </a:solidFill>
                          <a:effectLst/>
                        </a:rPr>
                        <a:t>0.8155</a:t>
                      </a:r>
                    </a:p>
                  </a:txBody>
                  <a:tcPr marL="15430" marR="15430" marT="7715" marB="7715"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s-ES" sz="900" dirty="0">
                          <a:solidFill>
                            <a:schemeClr val="bg1"/>
                          </a:solidFill>
                          <a:effectLst/>
                        </a:rPr>
                        <a:t>0.5957</a:t>
                      </a:r>
                    </a:p>
                  </a:txBody>
                  <a:tcPr marL="15430" marR="15430" marT="7715" marB="7715"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s-ES" sz="900" dirty="0">
                          <a:solidFill>
                            <a:schemeClr val="bg1"/>
                          </a:solidFill>
                          <a:effectLst/>
                        </a:rPr>
                        <a:t>0.6885</a:t>
                      </a:r>
                    </a:p>
                  </a:txBody>
                  <a:tcPr marL="15430" marR="15430" marT="7715" marB="7715"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s-ES" sz="900" dirty="0">
                          <a:solidFill>
                            <a:schemeClr val="bg1"/>
                          </a:solidFill>
                          <a:effectLst/>
                        </a:rPr>
                        <a:t>0.7609</a:t>
                      </a:r>
                    </a:p>
                  </a:txBody>
                  <a:tcPr marL="15430" marR="15430" marT="7715" marB="7715"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23073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900" dirty="0" err="1">
                          <a:solidFill>
                            <a:schemeClr val="bg1"/>
                          </a:solidFill>
                          <a:effectLst/>
                        </a:rPr>
                        <a:t>Random</a:t>
                      </a:r>
                      <a:r>
                        <a:rPr lang="es-ES" sz="900" dirty="0">
                          <a:solidFill>
                            <a:schemeClr val="bg1"/>
                          </a:solidFill>
                          <a:effectLst/>
                        </a:rPr>
                        <a:t> Forest (</a:t>
                      </a:r>
                      <a:r>
                        <a:rPr lang="es-ES" sz="900" dirty="0" err="1">
                          <a:solidFill>
                            <a:schemeClr val="bg1"/>
                          </a:solidFill>
                          <a:effectLst/>
                        </a:rPr>
                        <a:t>UnderSamper</a:t>
                      </a:r>
                      <a:r>
                        <a:rPr lang="es-ES" sz="900" dirty="0">
                          <a:solidFill>
                            <a:schemeClr val="bg1"/>
                          </a:solidFill>
                          <a:effectLst/>
                        </a:rPr>
                        <a:t>)</a:t>
                      </a:r>
                    </a:p>
                  </a:txBody>
                  <a:tcPr marL="15430" marR="15430" marT="7715" marB="7715"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s-ES" sz="900" dirty="0">
                          <a:solidFill>
                            <a:schemeClr val="bg1"/>
                          </a:solidFill>
                          <a:effectLst/>
                        </a:rPr>
                        <a:t>0.8190</a:t>
                      </a:r>
                    </a:p>
                  </a:txBody>
                  <a:tcPr marL="15430" marR="15430" marT="7715" marB="7715"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s-ES" sz="900" dirty="0">
                          <a:solidFill>
                            <a:schemeClr val="bg1"/>
                          </a:solidFill>
                          <a:effectLst/>
                        </a:rPr>
                        <a:t>0.8791</a:t>
                      </a:r>
                    </a:p>
                  </a:txBody>
                  <a:tcPr marL="15430" marR="15430" marT="7715" marB="7715"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s-ES" sz="900" dirty="0">
                          <a:solidFill>
                            <a:schemeClr val="bg1"/>
                          </a:solidFill>
                          <a:effectLst/>
                        </a:rPr>
                        <a:t>0.5673</a:t>
                      </a:r>
                    </a:p>
                  </a:txBody>
                  <a:tcPr marL="15430" marR="15430" marT="7715" marB="7715"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s-ES" sz="900" dirty="0">
                          <a:solidFill>
                            <a:schemeClr val="bg1"/>
                          </a:solidFill>
                          <a:effectLst/>
                        </a:rPr>
                        <a:t>0.6896</a:t>
                      </a:r>
                    </a:p>
                  </a:txBody>
                  <a:tcPr marL="15430" marR="15430" marT="7715" marB="7715"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s-ES" sz="900" dirty="0">
                          <a:solidFill>
                            <a:schemeClr val="bg1"/>
                          </a:solidFill>
                          <a:effectLst/>
                        </a:rPr>
                        <a:t>0.7622</a:t>
                      </a:r>
                    </a:p>
                  </a:txBody>
                  <a:tcPr marL="15430" marR="15430" marT="7715" marB="7715"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92938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base"/>
                      <a:r>
                        <a:rPr lang="es-ES" sz="900" dirty="0" err="1">
                          <a:solidFill>
                            <a:schemeClr val="bg1"/>
                          </a:solidFill>
                          <a:effectLst/>
                        </a:rPr>
                        <a:t>Bagging</a:t>
                      </a:r>
                      <a:r>
                        <a:rPr lang="es-ES" sz="900" dirty="0">
                          <a:solidFill>
                            <a:schemeClr val="bg1"/>
                          </a:solidFill>
                          <a:effectLst/>
                        </a:rPr>
                        <a:t> (Normal/</a:t>
                      </a:r>
                      <a:r>
                        <a:rPr lang="es-ES" sz="900" dirty="0" err="1">
                          <a:solidFill>
                            <a:schemeClr val="bg1"/>
                          </a:solidFill>
                          <a:effectLst/>
                        </a:rPr>
                        <a:t>Over</a:t>
                      </a:r>
                      <a:r>
                        <a:rPr lang="es-ES" sz="900" dirty="0">
                          <a:solidFill>
                            <a:schemeClr val="bg1"/>
                          </a:solidFill>
                          <a:effectLst/>
                        </a:rPr>
                        <a:t>)</a:t>
                      </a:r>
                    </a:p>
                  </a:txBody>
                  <a:tcPr marL="15430" marR="15430" marT="7715" marB="7715"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s-ES" sz="900">
                          <a:solidFill>
                            <a:schemeClr val="bg1"/>
                          </a:solidFill>
                          <a:effectLst/>
                        </a:rPr>
                        <a:t>0.8442</a:t>
                      </a:r>
                    </a:p>
                  </a:txBody>
                  <a:tcPr marL="15430" marR="15430" marT="7715" marB="7715"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s-ES" sz="900">
                          <a:solidFill>
                            <a:schemeClr val="bg1"/>
                          </a:solidFill>
                          <a:effectLst/>
                        </a:rPr>
                        <a:t>0.9877</a:t>
                      </a:r>
                    </a:p>
                  </a:txBody>
                  <a:tcPr marL="15430" marR="15430" marT="7715" marB="7715"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s-ES" sz="900" dirty="0">
                          <a:solidFill>
                            <a:schemeClr val="bg1"/>
                          </a:solidFill>
                          <a:effectLst/>
                        </a:rPr>
                        <a:t>0.5674</a:t>
                      </a:r>
                    </a:p>
                  </a:txBody>
                  <a:tcPr marL="15430" marR="15430" marT="7715" marB="7715"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s-ES" sz="900" dirty="0">
                          <a:solidFill>
                            <a:schemeClr val="bg1"/>
                          </a:solidFill>
                          <a:effectLst/>
                        </a:rPr>
                        <a:t>0.7207</a:t>
                      </a:r>
                    </a:p>
                  </a:txBody>
                  <a:tcPr marL="15430" marR="15430" marT="7715" marB="7715"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s-ES" sz="900" dirty="0">
                          <a:solidFill>
                            <a:schemeClr val="bg1"/>
                          </a:solidFill>
                          <a:effectLst/>
                        </a:rPr>
                        <a:t>0.7817</a:t>
                      </a:r>
                    </a:p>
                  </a:txBody>
                  <a:tcPr marL="15430" marR="15430" marT="7715" marB="7715"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862980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base"/>
                      <a:r>
                        <a:rPr lang="es-ES" sz="900" dirty="0" err="1">
                          <a:solidFill>
                            <a:schemeClr val="bg1"/>
                          </a:solidFill>
                          <a:effectLst/>
                        </a:rPr>
                        <a:t>Bagging</a:t>
                      </a:r>
                      <a:r>
                        <a:rPr lang="es-ES" sz="900" dirty="0">
                          <a:solidFill>
                            <a:schemeClr val="bg1"/>
                          </a:solidFill>
                          <a:effectLst/>
                        </a:rPr>
                        <a:t> (</a:t>
                      </a:r>
                      <a:r>
                        <a:rPr lang="es-ES" sz="900" dirty="0" err="1">
                          <a:solidFill>
                            <a:schemeClr val="bg1"/>
                          </a:solidFill>
                          <a:effectLst/>
                        </a:rPr>
                        <a:t>UnderSampler</a:t>
                      </a:r>
                      <a:r>
                        <a:rPr lang="es-ES" sz="900" dirty="0">
                          <a:solidFill>
                            <a:schemeClr val="bg1"/>
                          </a:solidFill>
                          <a:effectLst/>
                        </a:rPr>
                        <a:t>)</a:t>
                      </a:r>
                    </a:p>
                  </a:txBody>
                  <a:tcPr marL="15430" marR="15430" marT="7715" marB="7715"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s-ES" sz="900">
                          <a:solidFill>
                            <a:schemeClr val="bg1"/>
                          </a:solidFill>
                          <a:effectLst/>
                        </a:rPr>
                        <a:t>0.8417</a:t>
                      </a:r>
                    </a:p>
                  </a:txBody>
                  <a:tcPr marL="15430" marR="15430" marT="7715" marB="7715"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s-ES" sz="900" dirty="0">
                          <a:solidFill>
                            <a:schemeClr val="bg1"/>
                          </a:solidFill>
                          <a:effectLst/>
                        </a:rPr>
                        <a:t>0.9756</a:t>
                      </a:r>
                    </a:p>
                  </a:txBody>
                  <a:tcPr marL="15430" marR="15430" marT="7715" marB="7715"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s-ES" sz="900">
                          <a:solidFill>
                            <a:schemeClr val="bg1"/>
                          </a:solidFill>
                          <a:effectLst/>
                        </a:rPr>
                        <a:t>0.5674</a:t>
                      </a:r>
                    </a:p>
                  </a:txBody>
                  <a:tcPr marL="15430" marR="15430" marT="7715" marB="7715"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s-ES" sz="900" dirty="0">
                          <a:solidFill>
                            <a:schemeClr val="bg1"/>
                          </a:solidFill>
                          <a:effectLst/>
                        </a:rPr>
                        <a:t>0.7175</a:t>
                      </a:r>
                    </a:p>
                  </a:txBody>
                  <a:tcPr marL="15430" marR="15430" marT="7715" marB="7715"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s-ES" sz="900" dirty="0">
                          <a:solidFill>
                            <a:schemeClr val="bg1"/>
                          </a:solidFill>
                          <a:effectLst/>
                        </a:rPr>
                        <a:t>0.7798</a:t>
                      </a:r>
                    </a:p>
                  </a:txBody>
                  <a:tcPr marL="15430" marR="15430" marT="7715" marB="7715"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874927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base"/>
                      <a:r>
                        <a:rPr lang="es-ES" sz="900" dirty="0" err="1">
                          <a:solidFill>
                            <a:schemeClr val="bg1"/>
                          </a:solidFill>
                          <a:effectLst/>
                        </a:rPr>
                        <a:t>Bagging</a:t>
                      </a:r>
                      <a:r>
                        <a:rPr lang="es-ES" sz="900" dirty="0">
                          <a:solidFill>
                            <a:schemeClr val="bg1"/>
                          </a:solidFill>
                          <a:effectLst/>
                        </a:rPr>
                        <a:t> (SMOTEENN)</a:t>
                      </a:r>
                    </a:p>
                  </a:txBody>
                  <a:tcPr marL="15430" marR="15430" marT="7715" marB="7715"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s-ES" sz="900" dirty="0">
                          <a:solidFill>
                            <a:schemeClr val="bg1"/>
                          </a:solidFill>
                          <a:effectLst/>
                        </a:rPr>
                        <a:t>0.8065</a:t>
                      </a:r>
                    </a:p>
                  </a:txBody>
                  <a:tcPr marL="15430" marR="15430" marT="7715" marB="7715"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s-ES" sz="900" dirty="0">
                          <a:solidFill>
                            <a:schemeClr val="bg1"/>
                          </a:solidFill>
                          <a:effectLst/>
                        </a:rPr>
                        <a:t>0.8200</a:t>
                      </a:r>
                    </a:p>
                  </a:txBody>
                  <a:tcPr marL="15430" marR="15430" marT="7715" marB="7715"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s-ES" sz="900" dirty="0">
                          <a:solidFill>
                            <a:schemeClr val="bg1"/>
                          </a:solidFill>
                          <a:effectLst/>
                        </a:rPr>
                        <a:t>0.5816</a:t>
                      </a:r>
                    </a:p>
                  </a:txBody>
                  <a:tcPr marL="15430" marR="15430" marT="7715" marB="7715"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s-ES" sz="900" dirty="0">
                          <a:solidFill>
                            <a:schemeClr val="bg1"/>
                          </a:solidFill>
                          <a:effectLst/>
                        </a:rPr>
                        <a:t>0.6805</a:t>
                      </a:r>
                    </a:p>
                  </a:txBody>
                  <a:tcPr marL="15430" marR="15430" marT="7715" marB="7715"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s-ES" sz="900" dirty="0">
                          <a:solidFill>
                            <a:schemeClr val="bg1"/>
                          </a:solidFill>
                          <a:effectLst/>
                        </a:rPr>
                        <a:t>0.7558</a:t>
                      </a:r>
                    </a:p>
                  </a:txBody>
                  <a:tcPr marL="15430" marR="15430" marT="7715" marB="7715"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9540979"/>
                  </a:ext>
                </a:extLst>
              </a:tr>
              <a:tr h="83915">
                <a:tc>
                  <a:txBody>
                    <a:bodyPr/>
                    <a:lstStyle/>
                    <a:p>
                      <a:pPr fontAlgn="base"/>
                      <a:r>
                        <a:rPr lang="es-ES" sz="900" dirty="0" err="1">
                          <a:solidFill>
                            <a:schemeClr val="bg1"/>
                          </a:solidFill>
                          <a:effectLst/>
                        </a:rPr>
                        <a:t>Regresion_logística</a:t>
                      </a:r>
                      <a:r>
                        <a:rPr lang="es-ES" sz="900" dirty="0">
                          <a:solidFill>
                            <a:schemeClr val="bg1"/>
                          </a:solidFill>
                          <a:effectLst/>
                        </a:rPr>
                        <a:t> (</a:t>
                      </a:r>
                      <a:r>
                        <a:rPr lang="es-ES" sz="900" dirty="0" err="1">
                          <a:solidFill>
                            <a:schemeClr val="bg1"/>
                          </a:solidFill>
                          <a:effectLst/>
                        </a:rPr>
                        <a:t>Balanced</a:t>
                      </a:r>
                      <a:r>
                        <a:rPr lang="es-ES" sz="900" dirty="0">
                          <a:solidFill>
                            <a:schemeClr val="bg1"/>
                          </a:solidFill>
                          <a:effectLst/>
                        </a:rPr>
                        <a:t>)</a:t>
                      </a:r>
                    </a:p>
                  </a:txBody>
                  <a:tcPr marL="15430" marR="15430" marT="7715" marB="7715"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s-ES" sz="900" dirty="0">
                          <a:solidFill>
                            <a:schemeClr val="bg1"/>
                          </a:solidFill>
                          <a:effectLst/>
                        </a:rPr>
                        <a:t>0.7185</a:t>
                      </a:r>
                    </a:p>
                  </a:txBody>
                  <a:tcPr marL="15430" marR="15430" marT="7715" marB="7715"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s-ES" sz="900" dirty="0">
                          <a:solidFill>
                            <a:schemeClr val="bg1"/>
                          </a:solidFill>
                          <a:effectLst/>
                        </a:rPr>
                        <a:t>0.6074</a:t>
                      </a:r>
                    </a:p>
                  </a:txBody>
                  <a:tcPr marL="15430" marR="15430" marT="7715" marB="7715"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s-ES" sz="900" dirty="0">
                          <a:solidFill>
                            <a:schemeClr val="bg1"/>
                          </a:solidFill>
                          <a:effectLst/>
                        </a:rPr>
                        <a:t>0.5815</a:t>
                      </a:r>
                    </a:p>
                  </a:txBody>
                  <a:tcPr marL="15430" marR="15430" marT="7715" marB="7715"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s-ES" sz="900" dirty="0">
                          <a:solidFill>
                            <a:schemeClr val="bg1"/>
                          </a:solidFill>
                          <a:effectLst/>
                        </a:rPr>
                        <a:t> 0.5942</a:t>
                      </a:r>
                    </a:p>
                  </a:txBody>
                  <a:tcPr marL="15430" marR="15430" marT="7715" marB="7715"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s-ES" sz="900" dirty="0">
                          <a:solidFill>
                            <a:schemeClr val="bg1"/>
                          </a:solidFill>
                          <a:effectLst/>
                        </a:rPr>
                        <a:t>0.6876</a:t>
                      </a:r>
                    </a:p>
                  </a:txBody>
                  <a:tcPr marL="15430" marR="15430" marT="7715" marB="7715"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042035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900" dirty="0" err="1">
                          <a:solidFill>
                            <a:schemeClr val="bg1"/>
                          </a:solidFill>
                          <a:effectLst/>
                        </a:rPr>
                        <a:t>Regresion_logística</a:t>
                      </a:r>
                      <a:r>
                        <a:rPr lang="es-ES" sz="900" dirty="0">
                          <a:solidFill>
                            <a:schemeClr val="bg1"/>
                          </a:solidFill>
                          <a:effectLst/>
                        </a:rPr>
                        <a:t> (Normal)</a:t>
                      </a:r>
                    </a:p>
                  </a:txBody>
                  <a:tcPr marL="15430" marR="15430" marT="7715" marB="7715"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s-ES" sz="900" dirty="0">
                          <a:solidFill>
                            <a:schemeClr val="bg1"/>
                          </a:solidFill>
                          <a:effectLst/>
                        </a:rPr>
                        <a:t>0.7738</a:t>
                      </a:r>
                    </a:p>
                  </a:txBody>
                  <a:tcPr marL="15430" marR="15430" marT="7715" marB="7715"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s-ES" sz="900" dirty="0">
                          <a:solidFill>
                            <a:schemeClr val="bg1"/>
                          </a:solidFill>
                          <a:effectLst/>
                        </a:rPr>
                        <a:t>0.7741</a:t>
                      </a:r>
                    </a:p>
                  </a:txBody>
                  <a:tcPr marL="15430" marR="15430" marT="7715" marB="7715"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s-ES" sz="900" dirty="0">
                          <a:solidFill>
                            <a:schemeClr val="bg1"/>
                          </a:solidFill>
                          <a:effectLst/>
                        </a:rPr>
                        <a:t>0.5106</a:t>
                      </a:r>
                    </a:p>
                  </a:txBody>
                  <a:tcPr marL="15430" marR="15430" marT="7715" marB="7715"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s-ES" sz="900" dirty="0">
                          <a:solidFill>
                            <a:schemeClr val="bg1"/>
                          </a:solidFill>
                          <a:effectLst/>
                        </a:rPr>
                        <a:t>0.6153</a:t>
                      </a:r>
                    </a:p>
                  </a:txBody>
                  <a:tcPr marL="15430" marR="15430" marT="7715" marB="7715"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ase" latinLnBrk="0" hangingPunct="1"/>
                      <a:r>
                        <a:rPr lang="es-ES" sz="90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0.7144</a:t>
                      </a:r>
                    </a:p>
                  </a:txBody>
                  <a:tcPr marL="15430" marR="15430" marT="7715" marB="7715"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8311708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900" dirty="0" err="1">
                          <a:solidFill>
                            <a:schemeClr val="bg1"/>
                          </a:solidFill>
                          <a:effectLst/>
                        </a:rPr>
                        <a:t>Regresion_logística</a:t>
                      </a:r>
                      <a:r>
                        <a:rPr lang="es-ES" sz="900" dirty="0">
                          <a:solidFill>
                            <a:schemeClr val="bg1"/>
                          </a:solidFill>
                          <a:effectLst/>
                        </a:rPr>
                        <a:t> (</a:t>
                      </a:r>
                      <a:r>
                        <a:rPr lang="es-ES" sz="900" dirty="0" err="1">
                          <a:solidFill>
                            <a:schemeClr val="bg1"/>
                          </a:solidFill>
                          <a:effectLst/>
                        </a:rPr>
                        <a:t>OverSampler</a:t>
                      </a:r>
                      <a:r>
                        <a:rPr lang="es-ES" sz="900" dirty="0">
                          <a:solidFill>
                            <a:schemeClr val="bg1"/>
                          </a:solidFill>
                          <a:effectLst/>
                        </a:rPr>
                        <a:t>)</a:t>
                      </a:r>
                    </a:p>
                  </a:txBody>
                  <a:tcPr marL="15430" marR="15430" marT="7715" marB="7715"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s-ES" sz="900" dirty="0">
                          <a:solidFill>
                            <a:schemeClr val="bg1"/>
                          </a:solidFill>
                          <a:effectLst/>
                        </a:rPr>
                        <a:t>0.7236</a:t>
                      </a:r>
                    </a:p>
                  </a:txBody>
                  <a:tcPr marL="15430" marR="15430" marT="7715" marB="7715"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s-ES" sz="900" dirty="0">
                          <a:solidFill>
                            <a:schemeClr val="bg1"/>
                          </a:solidFill>
                          <a:effectLst/>
                        </a:rPr>
                        <a:t>0.6165</a:t>
                      </a:r>
                    </a:p>
                  </a:txBody>
                  <a:tcPr marL="15430" marR="15430" marT="7715" marB="7715"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s-ES" sz="900" dirty="0">
                          <a:solidFill>
                            <a:schemeClr val="bg1"/>
                          </a:solidFill>
                          <a:effectLst/>
                        </a:rPr>
                        <a:t>0.5815</a:t>
                      </a:r>
                    </a:p>
                  </a:txBody>
                  <a:tcPr marL="15430" marR="15430" marT="7715" marB="7715"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s-ES" sz="900" dirty="0">
                          <a:solidFill>
                            <a:schemeClr val="bg1"/>
                          </a:solidFill>
                          <a:effectLst/>
                        </a:rPr>
                        <a:t>0.5985</a:t>
                      </a:r>
                    </a:p>
                  </a:txBody>
                  <a:tcPr marL="15430" marR="15430" marT="7715" marB="7715"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ase" latinLnBrk="0" hangingPunct="1"/>
                      <a:r>
                        <a:rPr lang="es-ES" sz="90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0.6915</a:t>
                      </a:r>
                    </a:p>
                  </a:txBody>
                  <a:tcPr marL="15430" marR="15430" marT="7715" marB="7715"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610027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base"/>
                      <a:r>
                        <a:rPr lang="es-ES" sz="900" dirty="0" err="1">
                          <a:solidFill>
                            <a:schemeClr val="bg1"/>
                          </a:solidFill>
                          <a:effectLst/>
                        </a:rPr>
                        <a:t>Regresion_logística</a:t>
                      </a:r>
                      <a:r>
                        <a:rPr lang="es-ES" sz="900" dirty="0">
                          <a:solidFill>
                            <a:schemeClr val="bg1"/>
                          </a:solidFill>
                          <a:effectLst/>
                        </a:rPr>
                        <a:t> (SMOTEENN)</a:t>
                      </a:r>
                    </a:p>
                  </a:txBody>
                  <a:tcPr marL="15430" marR="15430" marT="7715" marB="7715"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s-ES" sz="900" dirty="0">
                          <a:solidFill>
                            <a:schemeClr val="bg1"/>
                          </a:solidFill>
                          <a:effectLst/>
                        </a:rPr>
                        <a:t>0.7286</a:t>
                      </a:r>
                    </a:p>
                  </a:txBody>
                  <a:tcPr marL="15430" marR="15430" marT="7715" marB="7715"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s-ES" sz="900" dirty="0">
                          <a:solidFill>
                            <a:schemeClr val="bg1"/>
                          </a:solidFill>
                          <a:effectLst/>
                        </a:rPr>
                        <a:t>0.6259</a:t>
                      </a:r>
                    </a:p>
                  </a:txBody>
                  <a:tcPr marL="15430" marR="15430" marT="7715" marB="7715"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s-ES" sz="900" dirty="0">
                          <a:solidFill>
                            <a:schemeClr val="bg1"/>
                          </a:solidFill>
                          <a:effectLst/>
                        </a:rPr>
                        <a:t>0.5815</a:t>
                      </a:r>
                    </a:p>
                  </a:txBody>
                  <a:tcPr marL="15430" marR="15430" marT="7715" marB="7715"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s-ES" sz="900" dirty="0">
                          <a:solidFill>
                            <a:schemeClr val="bg1"/>
                          </a:solidFill>
                          <a:effectLst/>
                        </a:rPr>
                        <a:t>0.6029</a:t>
                      </a:r>
                    </a:p>
                  </a:txBody>
                  <a:tcPr marL="15430" marR="15430" marT="7715" marB="7715"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ase" latinLnBrk="0" hangingPunct="1"/>
                      <a:r>
                        <a:rPr lang="es-ES" sz="90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0.6954</a:t>
                      </a:r>
                    </a:p>
                  </a:txBody>
                  <a:tcPr marL="15430" marR="15430" marT="7715" marB="7715"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5970900"/>
                  </a:ext>
                </a:extLst>
              </a:tr>
              <a:tr h="47767">
                <a:tc>
                  <a:txBody>
                    <a:bodyPr/>
                    <a:lstStyle/>
                    <a:p>
                      <a:pPr fontAlgn="base"/>
                      <a:r>
                        <a:rPr lang="es-ES" sz="900" dirty="0" err="1">
                          <a:solidFill>
                            <a:schemeClr val="bg1"/>
                          </a:solidFill>
                          <a:effectLst/>
                        </a:rPr>
                        <a:t>Regresion_logística</a:t>
                      </a:r>
                      <a:r>
                        <a:rPr lang="es-ES" sz="900" dirty="0">
                          <a:solidFill>
                            <a:schemeClr val="bg1"/>
                          </a:solidFill>
                          <a:effectLst/>
                        </a:rPr>
                        <a:t> (</a:t>
                      </a:r>
                      <a:r>
                        <a:rPr lang="es-ES" sz="900" dirty="0" err="1">
                          <a:solidFill>
                            <a:schemeClr val="bg1"/>
                          </a:solidFill>
                          <a:effectLst/>
                        </a:rPr>
                        <a:t>UnderSampler</a:t>
                      </a:r>
                      <a:r>
                        <a:rPr lang="es-ES" sz="900" dirty="0">
                          <a:solidFill>
                            <a:schemeClr val="bg1"/>
                          </a:solidFill>
                          <a:effectLst/>
                        </a:rPr>
                        <a:t>)</a:t>
                      </a:r>
                    </a:p>
                  </a:txBody>
                  <a:tcPr marL="15430" marR="15430" marT="7715" marB="7715"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s-ES" sz="900" dirty="0">
                          <a:solidFill>
                            <a:schemeClr val="bg1"/>
                          </a:solidFill>
                          <a:effectLst/>
                        </a:rPr>
                        <a:t>0.7160</a:t>
                      </a:r>
                    </a:p>
                  </a:txBody>
                  <a:tcPr marL="15430" marR="15430" marT="7715" marB="7715"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s-ES" sz="900" dirty="0">
                          <a:solidFill>
                            <a:schemeClr val="bg1"/>
                          </a:solidFill>
                          <a:effectLst/>
                        </a:rPr>
                        <a:t>0.6000</a:t>
                      </a:r>
                    </a:p>
                  </a:txBody>
                  <a:tcPr marL="15430" marR="15430" marT="7715" marB="7715"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s-ES" sz="900" dirty="0">
                          <a:solidFill>
                            <a:schemeClr val="bg1"/>
                          </a:solidFill>
                          <a:effectLst/>
                        </a:rPr>
                        <a:t>0.5957</a:t>
                      </a:r>
                    </a:p>
                  </a:txBody>
                  <a:tcPr marL="15430" marR="15430" marT="7715" marB="7715"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s-ES" sz="900" dirty="0">
                          <a:solidFill>
                            <a:schemeClr val="bg1"/>
                          </a:solidFill>
                          <a:effectLst/>
                        </a:rPr>
                        <a:t>0.5978</a:t>
                      </a:r>
                    </a:p>
                  </a:txBody>
                  <a:tcPr marL="15430" marR="15430" marT="7715" marB="7715"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ase" latinLnBrk="0" hangingPunct="1"/>
                      <a:r>
                        <a:rPr lang="es-ES" sz="90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0.6889</a:t>
                      </a:r>
                    </a:p>
                  </a:txBody>
                  <a:tcPr marL="15430" marR="15430" marT="7715" marB="7715"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088589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base"/>
                      <a:r>
                        <a:rPr lang="es-ES" sz="900" dirty="0" err="1">
                          <a:solidFill>
                            <a:schemeClr val="bg1"/>
                          </a:solidFill>
                          <a:effectLst/>
                        </a:rPr>
                        <a:t>Gradient</a:t>
                      </a:r>
                      <a:r>
                        <a:rPr lang="es-ES" sz="900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lang="es-ES" sz="900" dirty="0" err="1">
                          <a:solidFill>
                            <a:schemeClr val="bg1"/>
                          </a:solidFill>
                          <a:effectLst/>
                        </a:rPr>
                        <a:t>Boosting</a:t>
                      </a:r>
                      <a:r>
                        <a:rPr lang="es-ES" sz="900" dirty="0">
                          <a:solidFill>
                            <a:schemeClr val="bg1"/>
                          </a:solidFill>
                          <a:effectLst/>
                        </a:rPr>
                        <a:t> (Normal)</a:t>
                      </a:r>
                    </a:p>
                  </a:txBody>
                  <a:tcPr marL="15430" marR="15430" marT="7715" marB="7715"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s-ES" sz="900" dirty="0">
                          <a:solidFill>
                            <a:schemeClr val="bg1"/>
                          </a:solidFill>
                          <a:effectLst/>
                        </a:rPr>
                        <a:t>0.8417</a:t>
                      </a:r>
                    </a:p>
                  </a:txBody>
                  <a:tcPr marL="15430" marR="15430" marT="7715" marB="7715"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s-ES" sz="900" dirty="0">
                          <a:solidFill>
                            <a:schemeClr val="bg1"/>
                          </a:solidFill>
                          <a:effectLst/>
                        </a:rPr>
                        <a:t>0.9756</a:t>
                      </a:r>
                    </a:p>
                  </a:txBody>
                  <a:tcPr marL="15430" marR="15430" marT="7715" marB="7715"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s-ES" sz="900" dirty="0">
                          <a:solidFill>
                            <a:schemeClr val="bg1"/>
                          </a:solidFill>
                          <a:effectLst/>
                        </a:rPr>
                        <a:t>0.5674</a:t>
                      </a:r>
                    </a:p>
                  </a:txBody>
                  <a:tcPr marL="15430" marR="15430" marT="7715" marB="7715"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s-ES" sz="900" dirty="0">
                          <a:solidFill>
                            <a:schemeClr val="bg1"/>
                          </a:solidFill>
                          <a:effectLst/>
                        </a:rPr>
                        <a:t>0.7175</a:t>
                      </a:r>
                    </a:p>
                  </a:txBody>
                  <a:tcPr marL="15430" marR="15430" marT="7715" marB="7715"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ase" latinLnBrk="0" hangingPunct="1"/>
                      <a:r>
                        <a:rPr lang="es-ES" sz="90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0.7798</a:t>
                      </a:r>
                    </a:p>
                  </a:txBody>
                  <a:tcPr marL="15430" marR="15430" marT="7715" marB="7715"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966482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base"/>
                      <a:r>
                        <a:rPr lang="es-ES" sz="900" dirty="0" err="1">
                          <a:solidFill>
                            <a:schemeClr val="bg1"/>
                          </a:solidFill>
                          <a:effectLst/>
                        </a:rPr>
                        <a:t>Gradient</a:t>
                      </a:r>
                      <a:r>
                        <a:rPr lang="es-ES" sz="900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lang="es-ES" sz="900" dirty="0" err="1">
                          <a:solidFill>
                            <a:schemeClr val="bg1"/>
                          </a:solidFill>
                          <a:effectLst/>
                        </a:rPr>
                        <a:t>Boosting</a:t>
                      </a:r>
                      <a:r>
                        <a:rPr lang="es-ES" sz="900" dirty="0">
                          <a:solidFill>
                            <a:schemeClr val="bg1"/>
                          </a:solidFill>
                          <a:effectLst/>
                        </a:rPr>
                        <a:t> (</a:t>
                      </a:r>
                      <a:r>
                        <a:rPr lang="es-ES" sz="900" dirty="0" err="1">
                          <a:solidFill>
                            <a:schemeClr val="bg1"/>
                          </a:solidFill>
                          <a:effectLst/>
                        </a:rPr>
                        <a:t>OverSampler</a:t>
                      </a:r>
                      <a:r>
                        <a:rPr lang="es-ES" sz="900" dirty="0">
                          <a:solidFill>
                            <a:schemeClr val="bg1"/>
                          </a:solidFill>
                          <a:effectLst/>
                        </a:rPr>
                        <a:t>/</a:t>
                      </a:r>
                      <a:r>
                        <a:rPr lang="es-ES" sz="900" dirty="0" err="1">
                          <a:solidFill>
                            <a:schemeClr val="bg1"/>
                          </a:solidFill>
                          <a:effectLst/>
                        </a:rPr>
                        <a:t>Under</a:t>
                      </a:r>
                      <a:r>
                        <a:rPr lang="es-ES" sz="900" dirty="0">
                          <a:solidFill>
                            <a:schemeClr val="bg1"/>
                          </a:solidFill>
                          <a:effectLst/>
                        </a:rPr>
                        <a:t>)</a:t>
                      </a:r>
                    </a:p>
                  </a:txBody>
                  <a:tcPr marL="15430" marR="15430" marT="7715" marB="7715"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s-ES" sz="900" dirty="0">
                          <a:solidFill>
                            <a:schemeClr val="bg1"/>
                          </a:solidFill>
                          <a:effectLst/>
                        </a:rPr>
                        <a:t>0.8442</a:t>
                      </a:r>
                    </a:p>
                  </a:txBody>
                  <a:tcPr marL="15430" marR="15430" marT="7715" marB="7715"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s-ES" sz="900" dirty="0">
                          <a:solidFill>
                            <a:schemeClr val="bg1"/>
                          </a:solidFill>
                          <a:effectLst/>
                        </a:rPr>
                        <a:t>0.9877</a:t>
                      </a:r>
                    </a:p>
                  </a:txBody>
                  <a:tcPr marL="15430" marR="15430" marT="7715" marB="7715"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s-ES" sz="900" dirty="0">
                          <a:solidFill>
                            <a:schemeClr val="bg1"/>
                          </a:solidFill>
                          <a:effectLst/>
                        </a:rPr>
                        <a:t>0.5674</a:t>
                      </a:r>
                    </a:p>
                  </a:txBody>
                  <a:tcPr marL="15430" marR="15430" marT="7715" marB="7715"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s-ES" sz="900" dirty="0">
                          <a:solidFill>
                            <a:schemeClr val="bg1"/>
                          </a:solidFill>
                          <a:effectLst/>
                        </a:rPr>
                        <a:t>0.7207</a:t>
                      </a:r>
                    </a:p>
                  </a:txBody>
                  <a:tcPr marL="15430" marR="15430" marT="7715" marB="7715"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ase" latinLnBrk="0" hangingPunct="1"/>
                      <a:r>
                        <a:rPr lang="es-ES" sz="90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0.7817</a:t>
                      </a:r>
                    </a:p>
                  </a:txBody>
                  <a:tcPr marL="15430" marR="15430" marT="7715" marB="7715"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514663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900" dirty="0" err="1">
                          <a:solidFill>
                            <a:schemeClr val="bg1"/>
                          </a:solidFill>
                          <a:effectLst/>
                        </a:rPr>
                        <a:t>Gradient</a:t>
                      </a:r>
                      <a:r>
                        <a:rPr lang="es-ES" sz="900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lang="es-ES" sz="900" dirty="0" err="1">
                          <a:solidFill>
                            <a:schemeClr val="bg1"/>
                          </a:solidFill>
                          <a:effectLst/>
                        </a:rPr>
                        <a:t>Boosting</a:t>
                      </a:r>
                      <a:r>
                        <a:rPr lang="es-ES" sz="900" dirty="0">
                          <a:solidFill>
                            <a:schemeClr val="bg1"/>
                          </a:solidFill>
                          <a:effectLst/>
                        </a:rPr>
                        <a:t> (SMOTEENN)</a:t>
                      </a:r>
                    </a:p>
                  </a:txBody>
                  <a:tcPr marL="15430" marR="15430" marT="7715" marB="7715"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s-ES" sz="900" dirty="0">
                          <a:solidFill>
                            <a:schemeClr val="bg1"/>
                          </a:solidFill>
                          <a:effectLst/>
                        </a:rPr>
                        <a:t>0.8065</a:t>
                      </a:r>
                    </a:p>
                  </a:txBody>
                  <a:tcPr marL="15430" marR="15430" marT="7715" marB="7715"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s-ES" sz="900" dirty="0">
                          <a:solidFill>
                            <a:schemeClr val="bg1"/>
                          </a:solidFill>
                          <a:effectLst/>
                        </a:rPr>
                        <a:t>0.8200</a:t>
                      </a:r>
                    </a:p>
                  </a:txBody>
                  <a:tcPr marL="15430" marR="15430" marT="7715" marB="7715"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s-ES" sz="900" dirty="0">
                          <a:solidFill>
                            <a:schemeClr val="bg1"/>
                          </a:solidFill>
                          <a:effectLst/>
                        </a:rPr>
                        <a:t>0.5815</a:t>
                      </a:r>
                    </a:p>
                  </a:txBody>
                  <a:tcPr marL="15430" marR="15430" marT="7715" marB="7715"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s-ES" sz="900" dirty="0">
                          <a:solidFill>
                            <a:schemeClr val="bg1"/>
                          </a:solidFill>
                          <a:effectLst/>
                        </a:rPr>
                        <a:t>0.6804</a:t>
                      </a:r>
                    </a:p>
                  </a:txBody>
                  <a:tcPr marL="15430" marR="15430" marT="7715" marB="7715"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ase" latinLnBrk="0" hangingPunct="1"/>
                      <a:r>
                        <a:rPr lang="es-ES" sz="90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0.7557</a:t>
                      </a:r>
                    </a:p>
                  </a:txBody>
                  <a:tcPr marL="15430" marR="15430" marT="7715" marB="7715"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34376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base"/>
                      <a:r>
                        <a:rPr lang="es-ES" sz="900" dirty="0" err="1">
                          <a:solidFill>
                            <a:schemeClr val="bg1"/>
                          </a:solidFill>
                          <a:effectLst/>
                        </a:rPr>
                        <a:t>AdaBoost</a:t>
                      </a:r>
                      <a:r>
                        <a:rPr lang="es-ES" sz="900" dirty="0">
                          <a:solidFill>
                            <a:schemeClr val="bg1"/>
                          </a:solidFill>
                          <a:effectLst/>
                        </a:rPr>
                        <a:t> (Normal)</a:t>
                      </a:r>
                    </a:p>
                  </a:txBody>
                  <a:tcPr marL="15430" marR="15430" marT="7715" marB="7715"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s-ES" sz="900" dirty="0">
                          <a:solidFill>
                            <a:schemeClr val="bg1"/>
                          </a:solidFill>
                          <a:effectLst/>
                        </a:rPr>
                        <a:t>0.8341</a:t>
                      </a:r>
                    </a:p>
                  </a:txBody>
                  <a:tcPr marL="15430" marR="15430" marT="7715" marB="7715"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s-ES" sz="900" dirty="0">
                          <a:solidFill>
                            <a:schemeClr val="bg1"/>
                          </a:solidFill>
                          <a:effectLst/>
                        </a:rPr>
                        <a:t>0.9870</a:t>
                      </a:r>
                    </a:p>
                  </a:txBody>
                  <a:tcPr marL="15430" marR="15430" marT="7715" marB="7715"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s-ES" sz="900" dirty="0">
                          <a:solidFill>
                            <a:schemeClr val="bg1"/>
                          </a:solidFill>
                          <a:effectLst/>
                        </a:rPr>
                        <a:t>0.5390</a:t>
                      </a:r>
                    </a:p>
                  </a:txBody>
                  <a:tcPr marL="15430" marR="15430" marT="7715" marB="7715"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s-ES" sz="900" dirty="0">
                          <a:solidFill>
                            <a:schemeClr val="bg1"/>
                          </a:solidFill>
                          <a:effectLst/>
                        </a:rPr>
                        <a:t>0.6972</a:t>
                      </a:r>
                    </a:p>
                  </a:txBody>
                  <a:tcPr marL="15430" marR="15430" marT="7715" marB="7715"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ase" latinLnBrk="0" hangingPunct="1"/>
                      <a:r>
                        <a:rPr lang="es-ES" sz="90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0.7676</a:t>
                      </a:r>
                    </a:p>
                  </a:txBody>
                  <a:tcPr marL="15430" marR="15430" marT="7715" marB="7715"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63936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900" dirty="0" err="1">
                          <a:solidFill>
                            <a:schemeClr val="bg1"/>
                          </a:solidFill>
                          <a:effectLst/>
                        </a:rPr>
                        <a:t>AdaBoost</a:t>
                      </a:r>
                      <a:r>
                        <a:rPr lang="es-ES" sz="900" dirty="0">
                          <a:solidFill>
                            <a:schemeClr val="bg1"/>
                          </a:solidFill>
                          <a:effectLst/>
                        </a:rPr>
                        <a:t> (</a:t>
                      </a:r>
                      <a:r>
                        <a:rPr lang="es-ES" sz="900" dirty="0" err="1">
                          <a:solidFill>
                            <a:schemeClr val="bg1"/>
                          </a:solidFill>
                          <a:effectLst/>
                        </a:rPr>
                        <a:t>OverSampler</a:t>
                      </a:r>
                      <a:r>
                        <a:rPr lang="es-ES" sz="900" dirty="0">
                          <a:solidFill>
                            <a:schemeClr val="bg1"/>
                          </a:solidFill>
                          <a:effectLst/>
                        </a:rPr>
                        <a:t>)</a:t>
                      </a:r>
                    </a:p>
                  </a:txBody>
                  <a:tcPr marL="15430" marR="15430" marT="7715" marB="7715"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s-ES" sz="900" dirty="0">
                          <a:solidFill>
                            <a:schemeClr val="bg1"/>
                          </a:solidFill>
                          <a:effectLst/>
                        </a:rPr>
                        <a:t>0.8291</a:t>
                      </a:r>
                    </a:p>
                  </a:txBody>
                  <a:tcPr marL="15430" marR="15430" marT="7715" marB="7715"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s-ES" sz="900" dirty="0">
                          <a:solidFill>
                            <a:schemeClr val="bg1"/>
                          </a:solidFill>
                          <a:effectLst/>
                        </a:rPr>
                        <a:t>0.9101</a:t>
                      </a:r>
                    </a:p>
                  </a:txBody>
                  <a:tcPr marL="15430" marR="15430" marT="7715" marB="7715"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s-ES" sz="900" dirty="0">
                          <a:solidFill>
                            <a:schemeClr val="bg1"/>
                          </a:solidFill>
                          <a:effectLst/>
                        </a:rPr>
                        <a:t>0.5744</a:t>
                      </a:r>
                    </a:p>
                  </a:txBody>
                  <a:tcPr marL="15430" marR="15430" marT="7715" marB="7715"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s-ES" sz="900" dirty="0">
                          <a:solidFill>
                            <a:schemeClr val="bg1"/>
                          </a:solidFill>
                          <a:effectLst/>
                        </a:rPr>
                        <a:t>0.7043</a:t>
                      </a:r>
                    </a:p>
                  </a:txBody>
                  <a:tcPr marL="15430" marR="15430" marT="7715" marB="7715"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ase" latinLnBrk="0" hangingPunct="1"/>
                      <a:r>
                        <a:rPr lang="es-ES" sz="90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0.7716</a:t>
                      </a:r>
                    </a:p>
                  </a:txBody>
                  <a:tcPr marL="15430" marR="15430" marT="7715" marB="7715"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34269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900" dirty="0" err="1">
                          <a:solidFill>
                            <a:schemeClr val="bg1"/>
                          </a:solidFill>
                          <a:effectLst/>
                        </a:rPr>
                        <a:t>AdaBoost</a:t>
                      </a:r>
                      <a:r>
                        <a:rPr lang="es-ES" sz="900" dirty="0">
                          <a:solidFill>
                            <a:schemeClr val="bg1"/>
                          </a:solidFill>
                          <a:effectLst/>
                        </a:rPr>
                        <a:t> (</a:t>
                      </a:r>
                      <a:r>
                        <a:rPr lang="es-ES" sz="900" dirty="0" err="1">
                          <a:solidFill>
                            <a:schemeClr val="bg1"/>
                          </a:solidFill>
                          <a:effectLst/>
                        </a:rPr>
                        <a:t>UnderSampler</a:t>
                      </a:r>
                      <a:r>
                        <a:rPr lang="es-ES" sz="900" dirty="0">
                          <a:solidFill>
                            <a:schemeClr val="bg1"/>
                          </a:solidFill>
                          <a:effectLst/>
                        </a:rPr>
                        <a:t>)</a:t>
                      </a:r>
                    </a:p>
                  </a:txBody>
                  <a:tcPr marL="15430" marR="15430" marT="7715" marB="7715"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s-ES" sz="900" dirty="0">
                          <a:solidFill>
                            <a:schemeClr val="bg1"/>
                          </a:solidFill>
                          <a:effectLst/>
                        </a:rPr>
                        <a:t>0.8241</a:t>
                      </a:r>
                    </a:p>
                  </a:txBody>
                  <a:tcPr marL="15430" marR="15430" marT="7715" marB="7715"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s-ES" sz="900" dirty="0">
                          <a:solidFill>
                            <a:schemeClr val="bg1"/>
                          </a:solidFill>
                          <a:effectLst/>
                        </a:rPr>
                        <a:t>0.8736</a:t>
                      </a:r>
                    </a:p>
                  </a:txBody>
                  <a:tcPr marL="15430" marR="15430" marT="7715" marB="7715"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s-ES" sz="900" dirty="0">
                          <a:solidFill>
                            <a:schemeClr val="bg1"/>
                          </a:solidFill>
                          <a:effectLst/>
                        </a:rPr>
                        <a:t>0.5886</a:t>
                      </a:r>
                    </a:p>
                  </a:txBody>
                  <a:tcPr marL="15430" marR="15430" marT="7715" marB="7715"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s-ES" sz="900" dirty="0">
                          <a:solidFill>
                            <a:schemeClr val="bg1"/>
                          </a:solidFill>
                          <a:effectLst/>
                        </a:rPr>
                        <a:t>0.7033</a:t>
                      </a:r>
                    </a:p>
                  </a:txBody>
                  <a:tcPr marL="15430" marR="15430" marT="7715" marB="7715"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s-ES" sz="900" dirty="0">
                          <a:solidFill>
                            <a:schemeClr val="bg1"/>
                          </a:solidFill>
                          <a:effectLst/>
                        </a:rPr>
                        <a:t>0.7709</a:t>
                      </a:r>
                    </a:p>
                  </a:txBody>
                  <a:tcPr marL="15430" marR="15430" marT="7715" marB="7715"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612304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900" dirty="0" err="1">
                          <a:solidFill>
                            <a:schemeClr val="bg1"/>
                          </a:solidFill>
                          <a:effectLst/>
                        </a:rPr>
                        <a:t>AdaBoost</a:t>
                      </a:r>
                      <a:r>
                        <a:rPr lang="es-ES" sz="900" dirty="0">
                          <a:solidFill>
                            <a:schemeClr val="bg1"/>
                          </a:solidFill>
                          <a:effectLst/>
                        </a:rPr>
                        <a:t> (SMOTEENN)</a:t>
                      </a:r>
                    </a:p>
                  </a:txBody>
                  <a:tcPr marL="15430" marR="15430" marT="7715" marB="7715"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s-ES" sz="900" dirty="0">
                          <a:solidFill>
                            <a:schemeClr val="bg1"/>
                          </a:solidFill>
                          <a:effectLst/>
                        </a:rPr>
                        <a:t>0.7914</a:t>
                      </a:r>
                    </a:p>
                  </a:txBody>
                  <a:tcPr marL="15430" marR="15430" marT="7715" marB="7715"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s-ES" sz="900" dirty="0">
                          <a:solidFill>
                            <a:schemeClr val="bg1"/>
                          </a:solidFill>
                          <a:effectLst/>
                        </a:rPr>
                        <a:t>0.7589</a:t>
                      </a:r>
                    </a:p>
                  </a:txBody>
                  <a:tcPr marL="15430" marR="15430" marT="7715" marB="7715"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s-ES" sz="900" dirty="0">
                          <a:solidFill>
                            <a:schemeClr val="bg1"/>
                          </a:solidFill>
                          <a:effectLst/>
                        </a:rPr>
                        <a:t>0.6028</a:t>
                      </a:r>
                    </a:p>
                  </a:txBody>
                  <a:tcPr marL="15430" marR="15430" marT="7715" marB="7715"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s-ES" sz="900" dirty="0">
                          <a:solidFill>
                            <a:schemeClr val="bg1"/>
                          </a:solidFill>
                          <a:effectLst/>
                        </a:rPr>
                        <a:t>0.6719</a:t>
                      </a:r>
                    </a:p>
                  </a:txBody>
                  <a:tcPr marL="15430" marR="15430" marT="7715" marB="7715"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s-ES" sz="900" dirty="0">
                          <a:solidFill>
                            <a:schemeClr val="bg1"/>
                          </a:solidFill>
                          <a:effectLst/>
                        </a:rPr>
                        <a:t>0.7488</a:t>
                      </a:r>
                    </a:p>
                  </a:txBody>
                  <a:tcPr marL="15430" marR="15430" marT="7715" marB="7715"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354992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base"/>
                      <a:r>
                        <a:rPr lang="es-ES" sz="900" dirty="0" err="1">
                          <a:solidFill>
                            <a:schemeClr val="bg1"/>
                          </a:solidFill>
                          <a:effectLst/>
                        </a:rPr>
                        <a:t>XGBoost</a:t>
                      </a:r>
                      <a:r>
                        <a:rPr lang="es-ES" sz="900" dirty="0">
                          <a:solidFill>
                            <a:schemeClr val="bg1"/>
                          </a:solidFill>
                          <a:effectLst/>
                        </a:rPr>
                        <a:t> (Todos)</a:t>
                      </a:r>
                    </a:p>
                  </a:txBody>
                  <a:tcPr marL="15430" marR="15430" marT="7715" marB="7715"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s-ES" sz="900" dirty="0">
                          <a:solidFill>
                            <a:schemeClr val="bg1"/>
                          </a:solidFill>
                          <a:effectLst/>
                        </a:rPr>
                        <a:t>0.8442</a:t>
                      </a:r>
                    </a:p>
                  </a:txBody>
                  <a:tcPr marL="15430" marR="15430" marT="7715" marB="7715"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s-ES" sz="900" dirty="0">
                          <a:solidFill>
                            <a:schemeClr val="bg1"/>
                          </a:solidFill>
                          <a:effectLst/>
                        </a:rPr>
                        <a:t>0.9876</a:t>
                      </a:r>
                    </a:p>
                  </a:txBody>
                  <a:tcPr marL="15430" marR="15430" marT="7715" marB="7715"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s-ES" sz="900" dirty="0">
                          <a:solidFill>
                            <a:schemeClr val="bg1"/>
                          </a:solidFill>
                          <a:effectLst/>
                        </a:rPr>
                        <a:t>0.5673</a:t>
                      </a:r>
                    </a:p>
                  </a:txBody>
                  <a:tcPr marL="15430" marR="15430" marT="7715" marB="7715"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s-ES" sz="900" dirty="0">
                          <a:solidFill>
                            <a:schemeClr val="bg1"/>
                          </a:solidFill>
                          <a:effectLst/>
                        </a:rPr>
                        <a:t>0.7207</a:t>
                      </a:r>
                    </a:p>
                  </a:txBody>
                  <a:tcPr marL="15430" marR="15430" marT="7715" marB="7715"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s-ES" sz="900" dirty="0">
                          <a:solidFill>
                            <a:schemeClr val="bg1"/>
                          </a:solidFill>
                          <a:effectLst/>
                        </a:rPr>
                        <a:t>0.7817</a:t>
                      </a:r>
                    </a:p>
                  </a:txBody>
                  <a:tcPr marL="15430" marR="15430" marT="7715" marB="7715"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0976994"/>
                  </a:ext>
                </a:extLst>
              </a:tr>
              <a:tr h="130791">
                <a:tc>
                  <a:txBody>
                    <a:bodyPr/>
                    <a:lstStyle/>
                    <a:p>
                      <a:pPr fontAlgn="base"/>
                      <a:r>
                        <a:rPr lang="es-ES" sz="900" dirty="0" err="1">
                          <a:solidFill>
                            <a:schemeClr val="bg1"/>
                          </a:solidFill>
                          <a:effectLst/>
                        </a:rPr>
                        <a:t>Stacking</a:t>
                      </a:r>
                      <a:r>
                        <a:rPr lang="es-ES" sz="900" dirty="0">
                          <a:solidFill>
                            <a:schemeClr val="bg1"/>
                          </a:solidFill>
                          <a:effectLst/>
                        </a:rPr>
                        <a:t> (Normal)</a:t>
                      </a:r>
                    </a:p>
                  </a:txBody>
                  <a:tcPr marL="15430" marR="15430" marT="7715" marB="7715"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s-ES" sz="900" dirty="0">
                          <a:solidFill>
                            <a:schemeClr val="bg1"/>
                          </a:solidFill>
                          <a:effectLst/>
                        </a:rPr>
                        <a:t>0.8015</a:t>
                      </a:r>
                    </a:p>
                  </a:txBody>
                  <a:tcPr marL="15430" marR="15430" marT="7715" marB="7715"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s-ES" sz="900" dirty="0">
                          <a:solidFill>
                            <a:schemeClr val="bg1"/>
                          </a:solidFill>
                          <a:effectLst/>
                        </a:rPr>
                        <a:t>0.8369</a:t>
                      </a:r>
                    </a:p>
                  </a:txBody>
                  <a:tcPr marL="15430" marR="15430" marT="7715" marB="7715"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s-ES" sz="900" dirty="0">
                          <a:solidFill>
                            <a:schemeClr val="bg1"/>
                          </a:solidFill>
                          <a:effectLst/>
                        </a:rPr>
                        <a:t>0.5460</a:t>
                      </a:r>
                    </a:p>
                  </a:txBody>
                  <a:tcPr marL="15430" marR="15430" marT="7715" marB="7715"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s-ES" sz="900" dirty="0">
                          <a:solidFill>
                            <a:schemeClr val="bg1"/>
                          </a:solidFill>
                          <a:effectLst/>
                        </a:rPr>
                        <a:t>0.6609</a:t>
                      </a:r>
                    </a:p>
                  </a:txBody>
                  <a:tcPr marL="15430" marR="15430" marT="7715" marB="7715"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s-ES" sz="900" dirty="0">
                          <a:solidFill>
                            <a:schemeClr val="bg1"/>
                          </a:solidFill>
                          <a:effectLst/>
                        </a:rPr>
                        <a:t>0.7438</a:t>
                      </a:r>
                    </a:p>
                  </a:txBody>
                  <a:tcPr marL="15430" marR="15430" marT="7715" marB="7715"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27815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900" dirty="0" err="1">
                          <a:solidFill>
                            <a:schemeClr val="bg1"/>
                          </a:solidFill>
                          <a:effectLst/>
                        </a:rPr>
                        <a:t>Stacking</a:t>
                      </a:r>
                      <a:r>
                        <a:rPr lang="es-ES" sz="900" dirty="0">
                          <a:solidFill>
                            <a:schemeClr val="bg1"/>
                          </a:solidFill>
                          <a:effectLst/>
                        </a:rPr>
                        <a:t> (</a:t>
                      </a:r>
                      <a:r>
                        <a:rPr lang="es-ES" sz="900" dirty="0" err="1">
                          <a:solidFill>
                            <a:schemeClr val="bg1"/>
                          </a:solidFill>
                          <a:effectLst/>
                        </a:rPr>
                        <a:t>OverSampler</a:t>
                      </a:r>
                      <a:r>
                        <a:rPr lang="es-ES" sz="900" dirty="0">
                          <a:solidFill>
                            <a:schemeClr val="bg1"/>
                          </a:solidFill>
                          <a:effectLst/>
                        </a:rPr>
                        <a:t>)</a:t>
                      </a:r>
                    </a:p>
                  </a:txBody>
                  <a:tcPr marL="15430" marR="15430" marT="7715" marB="7715"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s-ES" sz="900" dirty="0">
                          <a:solidFill>
                            <a:schemeClr val="bg1"/>
                          </a:solidFill>
                          <a:effectLst/>
                        </a:rPr>
                        <a:t>0.7839</a:t>
                      </a:r>
                    </a:p>
                  </a:txBody>
                  <a:tcPr marL="15430" marR="15430" marT="7715" marB="7715"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s-ES" sz="900" dirty="0">
                          <a:solidFill>
                            <a:schemeClr val="bg1"/>
                          </a:solidFill>
                          <a:effectLst/>
                        </a:rPr>
                        <a:t>0.7165</a:t>
                      </a:r>
                    </a:p>
                  </a:txBody>
                  <a:tcPr marL="15430" marR="15430" marT="7715" marB="7715"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s-ES" sz="900" dirty="0">
                          <a:solidFill>
                            <a:schemeClr val="bg1"/>
                          </a:solidFill>
                          <a:effectLst/>
                        </a:rPr>
                        <a:t>0.6453</a:t>
                      </a:r>
                    </a:p>
                  </a:txBody>
                  <a:tcPr marL="15430" marR="15430" marT="7715" marB="7715"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s-ES" sz="900" dirty="0">
                          <a:solidFill>
                            <a:schemeClr val="bg1"/>
                          </a:solidFill>
                          <a:effectLst/>
                        </a:rPr>
                        <a:t>0.6791</a:t>
                      </a:r>
                    </a:p>
                  </a:txBody>
                  <a:tcPr marL="15430" marR="15430" marT="7715" marB="7715"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s-ES" sz="900" dirty="0">
                          <a:solidFill>
                            <a:schemeClr val="bg1"/>
                          </a:solidFill>
                          <a:effectLst/>
                        </a:rPr>
                        <a:t>0.7526</a:t>
                      </a:r>
                    </a:p>
                  </a:txBody>
                  <a:tcPr marL="15430" marR="15430" marT="7715" marB="7715"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525844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900" dirty="0" err="1">
                          <a:solidFill>
                            <a:schemeClr val="bg1"/>
                          </a:solidFill>
                          <a:effectLst/>
                        </a:rPr>
                        <a:t>Stacking</a:t>
                      </a:r>
                      <a:r>
                        <a:rPr lang="es-ES" sz="900" dirty="0">
                          <a:solidFill>
                            <a:schemeClr val="bg1"/>
                          </a:solidFill>
                          <a:effectLst/>
                        </a:rPr>
                        <a:t> (</a:t>
                      </a:r>
                      <a:r>
                        <a:rPr lang="es-ES" sz="900" dirty="0" err="1">
                          <a:solidFill>
                            <a:schemeClr val="bg1"/>
                          </a:solidFill>
                          <a:effectLst/>
                        </a:rPr>
                        <a:t>UnderSampler</a:t>
                      </a:r>
                      <a:r>
                        <a:rPr lang="es-ES" sz="900" dirty="0">
                          <a:solidFill>
                            <a:schemeClr val="bg1"/>
                          </a:solidFill>
                          <a:effectLst/>
                        </a:rPr>
                        <a:t>)</a:t>
                      </a:r>
                    </a:p>
                  </a:txBody>
                  <a:tcPr marL="15430" marR="15430" marT="7715" marB="7715"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s-ES" sz="900" dirty="0">
                          <a:solidFill>
                            <a:schemeClr val="bg1"/>
                          </a:solidFill>
                          <a:effectLst/>
                        </a:rPr>
                        <a:t>0.7537</a:t>
                      </a:r>
                    </a:p>
                  </a:txBody>
                  <a:tcPr marL="15430" marR="15430" marT="7715" marB="7715"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s-ES" sz="900" dirty="0">
                          <a:solidFill>
                            <a:schemeClr val="bg1"/>
                          </a:solidFill>
                          <a:effectLst/>
                        </a:rPr>
                        <a:t>0.6641</a:t>
                      </a:r>
                    </a:p>
                  </a:txBody>
                  <a:tcPr marL="15430" marR="15430" marT="7715" marB="7715"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s-ES" sz="900" dirty="0">
                          <a:solidFill>
                            <a:schemeClr val="bg1"/>
                          </a:solidFill>
                          <a:effectLst/>
                        </a:rPr>
                        <a:t>0.6170</a:t>
                      </a:r>
                    </a:p>
                  </a:txBody>
                  <a:tcPr marL="15430" marR="15430" marT="7715" marB="7715"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s-ES" sz="900" dirty="0">
                          <a:solidFill>
                            <a:schemeClr val="bg1"/>
                          </a:solidFill>
                          <a:effectLst/>
                        </a:rPr>
                        <a:t>0.6397</a:t>
                      </a:r>
                    </a:p>
                  </a:txBody>
                  <a:tcPr marL="15430" marR="15430" marT="7715" marB="7715"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s-ES" sz="900" dirty="0">
                          <a:solidFill>
                            <a:schemeClr val="bg1"/>
                          </a:solidFill>
                          <a:effectLst/>
                        </a:rPr>
                        <a:t>0.7229</a:t>
                      </a:r>
                    </a:p>
                  </a:txBody>
                  <a:tcPr marL="15430" marR="15430" marT="7715" marB="7715"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268818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900" dirty="0" err="1">
                          <a:solidFill>
                            <a:schemeClr val="bg1"/>
                          </a:solidFill>
                          <a:effectLst/>
                        </a:rPr>
                        <a:t>Stacking</a:t>
                      </a:r>
                      <a:r>
                        <a:rPr lang="es-ES" sz="900" dirty="0">
                          <a:solidFill>
                            <a:schemeClr val="bg1"/>
                          </a:solidFill>
                          <a:effectLst/>
                        </a:rPr>
                        <a:t> (SMOTEENN)</a:t>
                      </a:r>
                    </a:p>
                  </a:txBody>
                  <a:tcPr marL="15430" marR="15430" marT="7715" marB="7715"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s-ES" sz="900" dirty="0">
                          <a:solidFill>
                            <a:schemeClr val="bg1"/>
                          </a:solidFill>
                          <a:effectLst/>
                        </a:rPr>
                        <a:t>0.7688</a:t>
                      </a:r>
                    </a:p>
                  </a:txBody>
                  <a:tcPr marL="15430" marR="15430" marT="7715" marB="7715"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s-ES" sz="900" dirty="0">
                          <a:solidFill>
                            <a:schemeClr val="bg1"/>
                          </a:solidFill>
                          <a:effectLst/>
                        </a:rPr>
                        <a:t>0.6960</a:t>
                      </a:r>
                    </a:p>
                  </a:txBody>
                  <a:tcPr marL="15430" marR="15430" marT="7715" marB="7715"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s-ES" sz="900" dirty="0">
                          <a:solidFill>
                            <a:schemeClr val="bg1"/>
                          </a:solidFill>
                          <a:effectLst/>
                        </a:rPr>
                        <a:t>0.6170</a:t>
                      </a:r>
                    </a:p>
                  </a:txBody>
                  <a:tcPr marL="15430" marR="15430" marT="7715" marB="7715"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s-ES" sz="900" dirty="0">
                          <a:solidFill>
                            <a:schemeClr val="bg1"/>
                          </a:solidFill>
                          <a:effectLst/>
                        </a:rPr>
                        <a:t>0.6545</a:t>
                      </a:r>
                    </a:p>
                  </a:txBody>
                  <a:tcPr marL="15430" marR="15430" marT="7715" marB="7715"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s-ES" sz="900" dirty="0">
                          <a:solidFill>
                            <a:schemeClr val="bg1"/>
                          </a:solidFill>
                          <a:effectLst/>
                        </a:rPr>
                        <a:t>0.7345</a:t>
                      </a:r>
                    </a:p>
                  </a:txBody>
                  <a:tcPr marL="15430" marR="15430" marT="7715" marB="7715"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7742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base"/>
                      <a:r>
                        <a:rPr lang="es-ES" sz="900" dirty="0" err="1">
                          <a:solidFill>
                            <a:schemeClr val="bg1"/>
                          </a:solidFill>
                          <a:effectLst/>
                        </a:rPr>
                        <a:t>Voting</a:t>
                      </a:r>
                      <a:r>
                        <a:rPr lang="es-ES" sz="900" dirty="0">
                          <a:solidFill>
                            <a:schemeClr val="bg1"/>
                          </a:solidFill>
                          <a:effectLst/>
                        </a:rPr>
                        <a:t> (Normal)</a:t>
                      </a:r>
                    </a:p>
                  </a:txBody>
                  <a:tcPr marL="15430" marR="15430" marT="7715" marB="7715"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s-ES" sz="900" dirty="0">
                          <a:solidFill>
                            <a:schemeClr val="bg1"/>
                          </a:solidFill>
                          <a:effectLst/>
                        </a:rPr>
                        <a:t>0.8015</a:t>
                      </a:r>
                    </a:p>
                  </a:txBody>
                  <a:tcPr marL="15430" marR="15430" marT="7715" marB="7715"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s-ES" sz="900" dirty="0">
                          <a:solidFill>
                            <a:schemeClr val="bg1"/>
                          </a:solidFill>
                          <a:effectLst/>
                        </a:rPr>
                        <a:t>0.8297</a:t>
                      </a:r>
                    </a:p>
                  </a:txBody>
                  <a:tcPr marL="15430" marR="15430" marT="7715" marB="7715"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s-ES" sz="900" dirty="0">
                          <a:solidFill>
                            <a:schemeClr val="bg1"/>
                          </a:solidFill>
                          <a:effectLst/>
                        </a:rPr>
                        <a:t>0.5531</a:t>
                      </a:r>
                    </a:p>
                  </a:txBody>
                  <a:tcPr marL="15430" marR="15430" marT="7715" marB="7715"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s-ES" sz="900" dirty="0">
                          <a:solidFill>
                            <a:schemeClr val="bg1"/>
                          </a:solidFill>
                          <a:effectLst/>
                        </a:rPr>
                        <a:t>0.6638</a:t>
                      </a:r>
                    </a:p>
                  </a:txBody>
                  <a:tcPr marL="15430" marR="15430" marT="7715" marB="7715"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s-ES" sz="900" dirty="0">
                          <a:solidFill>
                            <a:schemeClr val="bg1"/>
                          </a:solidFill>
                          <a:effectLst/>
                        </a:rPr>
                        <a:t>0.7457</a:t>
                      </a:r>
                    </a:p>
                  </a:txBody>
                  <a:tcPr marL="15430" marR="15430" marT="7715" marB="7715"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63244557"/>
                  </a:ext>
                </a:extLst>
              </a:tr>
              <a:tr h="122072">
                <a:tc>
                  <a:txBody>
                    <a:bodyPr/>
                    <a:lstStyle/>
                    <a:p>
                      <a:pPr fontAlgn="base"/>
                      <a:r>
                        <a:rPr lang="es-ES" sz="900" dirty="0" err="1">
                          <a:solidFill>
                            <a:schemeClr val="bg1"/>
                          </a:solidFill>
                          <a:effectLst/>
                        </a:rPr>
                        <a:t>Voting</a:t>
                      </a:r>
                      <a:r>
                        <a:rPr lang="es-ES" sz="900" dirty="0">
                          <a:solidFill>
                            <a:schemeClr val="bg1"/>
                          </a:solidFill>
                          <a:effectLst/>
                        </a:rPr>
                        <a:t> (</a:t>
                      </a:r>
                      <a:r>
                        <a:rPr lang="es-ES" sz="900" dirty="0" err="1">
                          <a:solidFill>
                            <a:schemeClr val="bg1"/>
                          </a:solidFill>
                          <a:effectLst/>
                        </a:rPr>
                        <a:t>OverSampler</a:t>
                      </a:r>
                      <a:r>
                        <a:rPr lang="es-ES" sz="900" dirty="0">
                          <a:solidFill>
                            <a:schemeClr val="bg1"/>
                          </a:solidFill>
                          <a:effectLst/>
                        </a:rPr>
                        <a:t>)</a:t>
                      </a:r>
                    </a:p>
                  </a:txBody>
                  <a:tcPr marL="15430" marR="15430" marT="7715" marB="7715"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s-ES" sz="900" dirty="0">
                          <a:solidFill>
                            <a:schemeClr val="bg1"/>
                          </a:solidFill>
                          <a:effectLst/>
                        </a:rPr>
                        <a:t>0.7763</a:t>
                      </a:r>
                    </a:p>
                  </a:txBody>
                  <a:tcPr marL="15430" marR="15430" marT="7715" marB="7715"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s-ES" sz="900" dirty="0">
                          <a:solidFill>
                            <a:schemeClr val="bg1"/>
                          </a:solidFill>
                          <a:effectLst/>
                        </a:rPr>
                        <a:t>0.7063</a:t>
                      </a:r>
                    </a:p>
                  </a:txBody>
                  <a:tcPr marL="15430" marR="15430" marT="7715" marB="7715"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s-ES" sz="900" dirty="0">
                          <a:solidFill>
                            <a:schemeClr val="bg1"/>
                          </a:solidFill>
                          <a:effectLst/>
                        </a:rPr>
                        <a:t>0.6312</a:t>
                      </a:r>
                    </a:p>
                  </a:txBody>
                  <a:tcPr marL="15430" marR="15430" marT="7715" marB="7715"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s-ES" sz="900" dirty="0">
                          <a:solidFill>
                            <a:schemeClr val="bg1"/>
                          </a:solidFill>
                          <a:effectLst/>
                        </a:rPr>
                        <a:t>0.6666</a:t>
                      </a:r>
                    </a:p>
                  </a:txBody>
                  <a:tcPr marL="15430" marR="15430" marT="7715" marB="7715"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s-ES" sz="900" dirty="0">
                          <a:solidFill>
                            <a:schemeClr val="bg1"/>
                          </a:solidFill>
                          <a:effectLst/>
                        </a:rPr>
                        <a:t>0.7436</a:t>
                      </a:r>
                    </a:p>
                  </a:txBody>
                  <a:tcPr marL="15430" marR="15430" marT="7715" marB="7715"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209102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base"/>
                      <a:r>
                        <a:rPr lang="es-ES" sz="900" dirty="0">
                          <a:solidFill>
                            <a:schemeClr val="bg1"/>
                          </a:solidFill>
                          <a:effectLst/>
                        </a:rPr>
                        <a:t>SVC (</a:t>
                      </a:r>
                      <a:r>
                        <a:rPr lang="es-ES" sz="900" dirty="0" err="1">
                          <a:solidFill>
                            <a:schemeClr val="bg1"/>
                          </a:solidFill>
                          <a:effectLst/>
                        </a:rPr>
                        <a:t>Balanced</a:t>
                      </a:r>
                      <a:r>
                        <a:rPr lang="es-ES" sz="900" dirty="0">
                          <a:solidFill>
                            <a:schemeClr val="bg1"/>
                          </a:solidFill>
                          <a:effectLst/>
                        </a:rPr>
                        <a:t>/</a:t>
                      </a:r>
                      <a:r>
                        <a:rPr lang="es-ES" sz="900" dirty="0" err="1">
                          <a:solidFill>
                            <a:schemeClr val="bg1"/>
                          </a:solidFill>
                          <a:effectLst/>
                        </a:rPr>
                        <a:t>OverSampler</a:t>
                      </a:r>
                      <a:r>
                        <a:rPr lang="es-ES" sz="900" dirty="0">
                          <a:solidFill>
                            <a:schemeClr val="bg1"/>
                          </a:solidFill>
                          <a:effectLst/>
                        </a:rPr>
                        <a:t>)</a:t>
                      </a:r>
                    </a:p>
                  </a:txBody>
                  <a:tcPr marL="15430" marR="15430" marT="7715" marB="7715"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s-ES" sz="900" dirty="0">
                          <a:solidFill>
                            <a:schemeClr val="bg1"/>
                          </a:solidFill>
                          <a:effectLst/>
                        </a:rPr>
                        <a:t>0.7839</a:t>
                      </a:r>
                    </a:p>
                  </a:txBody>
                  <a:tcPr marL="15430" marR="15430" marT="7715" marB="7715"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s-ES" sz="900" dirty="0">
                          <a:solidFill>
                            <a:schemeClr val="bg1"/>
                          </a:solidFill>
                          <a:effectLst/>
                        </a:rPr>
                        <a:t>0.7522</a:t>
                      </a:r>
                    </a:p>
                  </a:txBody>
                  <a:tcPr marL="15430" marR="15430" marT="7715" marB="7715"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s-ES" sz="900" dirty="0">
                          <a:solidFill>
                            <a:schemeClr val="bg1"/>
                          </a:solidFill>
                          <a:effectLst/>
                        </a:rPr>
                        <a:t>0.5815</a:t>
                      </a:r>
                    </a:p>
                  </a:txBody>
                  <a:tcPr marL="15430" marR="15430" marT="7715" marB="7715"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s-ES" sz="900" dirty="0">
                          <a:solidFill>
                            <a:schemeClr val="bg1"/>
                          </a:solidFill>
                          <a:effectLst/>
                        </a:rPr>
                        <a:t>0.6559</a:t>
                      </a:r>
                    </a:p>
                  </a:txBody>
                  <a:tcPr marL="15430" marR="15430" marT="7715" marB="7715"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s-ES" sz="900" dirty="0">
                          <a:solidFill>
                            <a:schemeClr val="bg1"/>
                          </a:solidFill>
                          <a:effectLst/>
                        </a:rPr>
                        <a:t>0.7382</a:t>
                      </a:r>
                    </a:p>
                  </a:txBody>
                  <a:tcPr marL="15430" marR="15430" marT="7715" marB="7715"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8341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base"/>
                      <a:r>
                        <a:rPr lang="es-ES" sz="900" dirty="0">
                          <a:solidFill>
                            <a:schemeClr val="bg1"/>
                          </a:solidFill>
                          <a:effectLst/>
                        </a:rPr>
                        <a:t>SVC (Normal)</a:t>
                      </a:r>
                    </a:p>
                  </a:txBody>
                  <a:tcPr marL="15430" marR="15430" marT="7715" marB="7715"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s-ES" sz="900" dirty="0">
                          <a:solidFill>
                            <a:schemeClr val="bg1"/>
                          </a:solidFill>
                          <a:effectLst/>
                        </a:rPr>
                        <a:t>0.8065</a:t>
                      </a:r>
                    </a:p>
                  </a:txBody>
                  <a:tcPr marL="15430" marR="15430" marT="7715" marB="7715"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s-ES" sz="900" dirty="0">
                          <a:solidFill>
                            <a:schemeClr val="bg1"/>
                          </a:solidFill>
                          <a:effectLst/>
                        </a:rPr>
                        <a:t>0.8720</a:t>
                      </a:r>
                    </a:p>
                  </a:txBody>
                  <a:tcPr marL="15430" marR="15430" marT="7715" marB="7715"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s-ES" sz="900" dirty="0">
                          <a:solidFill>
                            <a:schemeClr val="bg1"/>
                          </a:solidFill>
                          <a:effectLst/>
                        </a:rPr>
                        <a:t>0.5319</a:t>
                      </a:r>
                    </a:p>
                  </a:txBody>
                  <a:tcPr marL="15430" marR="15430" marT="7715" marB="7715"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s-ES" sz="900" dirty="0">
                          <a:solidFill>
                            <a:schemeClr val="bg1"/>
                          </a:solidFill>
                          <a:effectLst/>
                        </a:rPr>
                        <a:t>0.6607</a:t>
                      </a:r>
                    </a:p>
                  </a:txBody>
                  <a:tcPr marL="15430" marR="15430" marT="7715" marB="7715"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s-ES" sz="900" dirty="0">
                          <a:solidFill>
                            <a:schemeClr val="bg1"/>
                          </a:solidFill>
                          <a:effectLst/>
                        </a:rPr>
                        <a:t>0.7445</a:t>
                      </a:r>
                    </a:p>
                  </a:txBody>
                  <a:tcPr marL="15430" marR="15430" marT="7715" marB="7715"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219231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base"/>
                      <a:r>
                        <a:rPr lang="es-ES" sz="900" dirty="0">
                          <a:solidFill>
                            <a:schemeClr val="bg1"/>
                          </a:solidFill>
                          <a:effectLst/>
                        </a:rPr>
                        <a:t>SVC (</a:t>
                      </a:r>
                      <a:r>
                        <a:rPr lang="es-ES" sz="900" dirty="0" err="1">
                          <a:solidFill>
                            <a:schemeClr val="bg1"/>
                          </a:solidFill>
                          <a:effectLst/>
                        </a:rPr>
                        <a:t>UnderSampler</a:t>
                      </a:r>
                      <a:r>
                        <a:rPr lang="es-ES" sz="900" dirty="0">
                          <a:solidFill>
                            <a:schemeClr val="bg1"/>
                          </a:solidFill>
                          <a:effectLst/>
                        </a:rPr>
                        <a:t>)</a:t>
                      </a:r>
                    </a:p>
                  </a:txBody>
                  <a:tcPr marL="15430" marR="15430" marT="7715" marB="7715"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s-ES" sz="900" dirty="0">
                          <a:solidFill>
                            <a:schemeClr val="bg1"/>
                          </a:solidFill>
                          <a:effectLst/>
                        </a:rPr>
                        <a:t>0.7939</a:t>
                      </a:r>
                    </a:p>
                  </a:txBody>
                  <a:tcPr marL="15430" marR="15430" marT="7715" marB="7715"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s-ES" sz="900" dirty="0">
                          <a:solidFill>
                            <a:schemeClr val="bg1"/>
                          </a:solidFill>
                          <a:effectLst/>
                        </a:rPr>
                        <a:t>0.7657</a:t>
                      </a:r>
                    </a:p>
                  </a:txBody>
                  <a:tcPr marL="15430" marR="15430" marT="7715" marB="7715"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s-ES" sz="900" dirty="0">
                          <a:solidFill>
                            <a:schemeClr val="bg1"/>
                          </a:solidFill>
                          <a:effectLst/>
                        </a:rPr>
                        <a:t>0.6028</a:t>
                      </a:r>
                    </a:p>
                  </a:txBody>
                  <a:tcPr marL="15430" marR="15430" marT="7715" marB="7715"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s-ES" sz="900" dirty="0">
                          <a:solidFill>
                            <a:schemeClr val="bg1"/>
                          </a:solidFill>
                          <a:effectLst/>
                        </a:rPr>
                        <a:t>0.6746</a:t>
                      </a:r>
                    </a:p>
                  </a:txBody>
                  <a:tcPr marL="15430" marR="15430" marT="7715" marB="7715"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s-ES" sz="900" dirty="0">
                          <a:solidFill>
                            <a:schemeClr val="bg1"/>
                          </a:solidFill>
                          <a:effectLst/>
                        </a:rPr>
                        <a:t>0.7508</a:t>
                      </a:r>
                    </a:p>
                  </a:txBody>
                  <a:tcPr marL="15430" marR="15430" marT="7715" marB="7715"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68695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766482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CEE67B81-4496-9077-7304-DAEE303FAF58}"/>
              </a:ext>
            </a:extLst>
          </p:cNvPr>
          <p:cNvSpPr txBox="1"/>
          <p:nvPr/>
        </p:nvSpPr>
        <p:spPr>
          <a:xfrm>
            <a:off x="731291" y="201122"/>
            <a:ext cx="6677429" cy="707886"/>
          </a:xfrm>
          <a:prstGeom prst="rect">
            <a:avLst/>
          </a:prstGeom>
          <a:solidFill>
            <a:srgbClr val="333333"/>
          </a:solidFill>
        </p:spPr>
        <p:txBody>
          <a:bodyPr wrap="square" rtlCol="0">
            <a:spAutoFit/>
          </a:bodyPr>
          <a:lstStyle/>
          <a:p>
            <a:r>
              <a:rPr lang="es-ES" sz="4000" b="1" dirty="0">
                <a:solidFill>
                  <a:schemeClr val="bg1"/>
                </a:solidFill>
              </a:rPr>
              <a:t>Conclusión</a:t>
            </a:r>
          </a:p>
        </p:txBody>
      </p:sp>
      <p:grpSp>
        <p:nvGrpSpPr>
          <p:cNvPr id="20" name="Grupo 19">
            <a:extLst>
              <a:ext uri="{FF2B5EF4-FFF2-40B4-BE49-F238E27FC236}">
                <a16:creationId xmlns:a16="http://schemas.microsoft.com/office/drawing/2014/main" id="{8E73C01F-4237-E23F-3530-D27A7BD30721}"/>
              </a:ext>
            </a:extLst>
          </p:cNvPr>
          <p:cNvGrpSpPr/>
          <p:nvPr/>
        </p:nvGrpSpPr>
        <p:grpSpPr>
          <a:xfrm>
            <a:off x="284478" y="321065"/>
            <a:ext cx="468000" cy="468000"/>
            <a:chOff x="2636152" y="5189850"/>
            <a:chExt cx="468000" cy="468000"/>
          </a:xfrm>
        </p:grpSpPr>
        <p:sp>
          <p:nvSpPr>
            <p:cNvPr id="21" name="Elipse 20">
              <a:extLst>
                <a:ext uri="{FF2B5EF4-FFF2-40B4-BE49-F238E27FC236}">
                  <a16:creationId xmlns:a16="http://schemas.microsoft.com/office/drawing/2014/main" id="{EB96D3C7-CF2A-A44B-A7EC-195DC58196E3}"/>
                </a:ext>
              </a:extLst>
            </p:cNvPr>
            <p:cNvSpPr/>
            <p:nvPr/>
          </p:nvSpPr>
          <p:spPr>
            <a:xfrm>
              <a:off x="2636152" y="5189850"/>
              <a:ext cx="468000" cy="468000"/>
            </a:xfrm>
            <a:prstGeom prst="ellipse">
              <a:avLst/>
            </a:prstGeom>
            <a:solidFill>
              <a:srgbClr val="FF65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pic>
          <p:nvPicPr>
            <p:cNvPr id="22" name="Gráfico 21">
              <a:extLst>
                <a:ext uri="{FF2B5EF4-FFF2-40B4-BE49-F238E27FC236}">
                  <a16:creationId xmlns:a16="http://schemas.microsoft.com/office/drawing/2014/main" id="{3C1BDEAC-424D-1E53-D825-426D66DF2C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683802" y="5273500"/>
              <a:ext cx="360000" cy="288000"/>
            </a:xfrm>
            <a:prstGeom prst="rect">
              <a:avLst/>
            </a:prstGeom>
          </p:spPr>
        </p:pic>
      </p:grpSp>
      <p:sp>
        <p:nvSpPr>
          <p:cNvPr id="7" name="CuadroTexto 6">
            <a:extLst>
              <a:ext uri="{FF2B5EF4-FFF2-40B4-BE49-F238E27FC236}">
                <a16:creationId xmlns:a16="http://schemas.microsoft.com/office/drawing/2014/main" id="{2951B35C-F236-8682-306A-12BCFB7E9251}"/>
              </a:ext>
            </a:extLst>
          </p:cNvPr>
          <p:cNvSpPr txBox="1"/>
          <p:nvPr/>
        </p:nvSpPr>
        <p:spPr>
          <a:xfrm>
            <a:off x="284478" y="1049713"/>
            <a:ext cx="11419841" cy="3139321"/>
          </a:xfrm>
          <a:prstGeom prst="rect">
            <a:avLst/>
          </a:prstGeom>
          <a:solidFill>
            <a:srgbClr val="333333">
              <a:alpha val="0"/>
            </a:srgbClr>
          </a:solidFill>
        </p:spPr>
        <p:txBody>
          <a:bodyPr wrap="square" rtlCol="0">
            <a:spAutoFit/>
          </a:bodyPr>
          <a:lstStyle/>
          <a:p>
            <a:pPr algn="just">
              <a:buClr>
                <a:srgbClr val="0070C0"/>
              </a:buClr>
            </a:pPr>
            <a:endParaRPr lang="es-ES" dirty="0">
              <a:solidFill>
                <a:schemeClr val="bg1"/>
              </a:solidFill>
            </a:endParaRPr>
          </a:p>
          <a:p>
            <a:pPr marL="342900" indent="-342900" algn="just">
              <a:buClr>
                <a:srgbClr val="FF5D5D"/>
              </a:buClr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  <a:latin typeface="Söhne"/>
              </a:rPr>
              <a:t>El mejor modelo es </a:t>
            </a:r>
            <a:r>
              <a:rPr lang="es-ES" b="1" dirty="0" err="1">
                <a:solidFill>
                  <a:schemeClr val="bg1"/>
                </a:solidFill>
                <a:latin typeface="Söhne"/>
              </a:rPr>
              <a:t>Decision</a:t>
            </a:r>
            <a:r>
              <a:rPr lang="es-ES" b="1" dirty="0">
                <a:solidFill>
                  <a:schemeClr val="bg1"/>
                </a:solidFill>
                <a:latin typeface="Söhne"/>
              </a:rPr>
              <a:t> </a:t>
            </a:r>
            <a:r>
              <a:rPr lang="es-ES" b="1" dirty="0" err="1">
                <a:solidFill>
                  <a:schemeClr val="bg1"/>
                </a:solidFill>
                <a:latin typeface="Söhne"/>
              </a:rPr>
              <a:t>Tree</a:t>
            </a:r>
            <a:r>
              <a:rPr lang="es-ES" b="1" dirty="0">
                <a:solidFill>
                  <a:schemeClr val="bg1"/>
                </a:solidFill>
                <a:latin typeface="Söhne"/>
              </a:rPr>
              <a:t> </a:t>
            </a:r>
            <a:r>
              <a:rPr lang="es-ES" b="1" dirty="0" err="1">
                <a:solidFill>
                  <a:schemeClr val="bg1"/>
                </a:solidFill>
                <a:latin typeface="Söhne"/>
              </a:rPr>
              <a:t>Balanced</a:t>
            </a:r>
            <a:r>
              <a:rPr lang="es-ES" b="1" dirty="0">
                <a:solidFill>
                  <a:schemeClr val="bg1"/>
                </a:solidFill>
                <a:latin typeface="Söhne"/>
              </a:rPr>
              <a:t>:</a:t>
            </a:r>
          </a:p>
          <a:p>
            <a:pPr marL="800100" lvl="1" indent="-342900" algn="just">
              <a:buClr>
                <a:srgbClr val="FF5D5D"/>
              </a:buClr>
              <a:buFont typeface="Arial" panose="020B0604020202020204" pitchFamily="34" charset="0"/>
              <a:buChar char="•"/>
            </a:pPr>
            <a:r>
              <a:rPr lang="es-ES" dirty="0" err="1">
                <a:solidFill>
                  <a:schemeClr val="bg1"/>
                </a:solidFill>
                <a:latin typeface="Söhne"/>
              </a:rPr>
              <a:t>Accuracy</a:t>
            </a:r>
            <a:r>
              <a:rPr lang="es-ES" b="1" dirty="0">
                <a:solidFill>
                  <a:schemeClr val="bg1"/>
                </a:solidFill>
                <a:latin typeface="Söhne"/>
              </a:rPr>
              <a:t>: </a:t>
            </a:r>
            <a:r>
              <a:rPr lang="es-ES" dirty="0">
                <a:solidFill>
                  <a:schemeClr val="bg1"/>
                </a:solidFill>
                <a:effectLst/>
              </a:rPr>
              <a:t>0.8442 , </a:t>
            </a:r>
            <a:r>
              <a:rPr lang="es-ES" dirty="0" err="1">
                <a:solidFill>
                  <a:schemeClr val="bg1"/>
                </a:solidFill>
                <a:effectLst/>
              </a:rPr>
              <a:t>Precision</a:t>
            </a:r>
            <a:r>
              <a:rPr lang="es-ES" dirty="0">
                <a:solidFill>
                  <a:schemeClr val="bg1"/>
                </a:solidFill>
              </a:rPr>
              <a:t>: 0.9877, </a:t>
            </a:r>
            <a:r>
              <a:rPr lang="es-ES" dirty="0" err="1">
                <a:solidFill>
                  <a:schemeClr val="bg1"/>
                </a:solidFill>
              </a:rPr>
              <a:t>Recall</a:t>
            </a:r>
            <a:r>
              <a:rPr lang="es-ES" dirty="0">
                <a:solidFill>
                  <a:schemeClr val="bg1"/>
                </a:solidFill>
              </a:rPr>
              <a:t>: 0.5674, F1 Score 0.7207 y ROC AUC 0.7817.</a:t>
            </a:r>
          </a:p>
          <a:p>
            <a:pPr lvl="1" algn="just">
              <a:buClr>
                <a:srgbClr val="FF5D5D"/>
              </a:buClr>
            </a:pPr>
            <a:endParaRPr lang="es-ES" dirty="0">
              <a:solidFill>
                <a:schemeClr val="bg1"/>
              </a:solidFill>
              <a:effectLst/>
            </a:endParaRPr>
          </a:p>
          <a:p>
            <a:pPr marL="342900" indent="-342900" algn="just">
              <a:buClr>
                <a:srgbClr val="FF5D5D"/>
              </a:buClr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  <a:latin typeface="Söhne"/>
              </a:rPr>
              <a:t>Se observa que llega a tener una gran precisión especialmente con la clase 0 (No compran el seguro) pero no consigue identificar los verdaderos positivos como debería está perdiendo cerca de 40% de la clase 1 (Sí compran el seguro) que es la clase </a:t>
            </a:r>
            <a:r>
              <a:rPr lang="es-ES" b="1" dirty="0">
                <a:solidFill>
                  <a:schemeClr val="bg1"/>
                </a:solidFill>
                <a:latin typeface="Söhne"/>
              </a:rPr>
              <a:t>más importante</a:t>
            </a:r>
            <a:r>
              <a:rPr lang="es-ES" dirty="0">
                <a:solidFill>
                  <a:schemeClr val="bg1"/>
                </a:solidFill>
                <a:latin typeface="Söhne"/>
              </a:rPr>
              <a:t>.</a:t>
            </a:r>
          </a:p>
          <a:p>
            <a:pPr marL="342900" indent="-342900" algn="just">
              <a:buClr>
                <a:srgbClr val="FF5D5D"/>
              </a:buClr>
              <a:buFont typeface="Arial" panose="020B0604020202020204" pitchFamily="34" charset="0"/>
              <a:buChar char="•"/>
            </a:pPr>
            <a:endParaRPr lang="es-ES" b="1" dirty="0">
              <a:solidFill>
                <a:schemeClr val="bg1"/>
              </a:solidFill>
              <a:latin typeface="Söhne"/>
            </a:endParaRPr>
          </a:p>
          <a:p>
            <a:pPr marL="342900" indent="-342900" algn="just">
              <a:buClr>
                <a:srgbClr val="FF5D5D"/>
              </a:buClr>
              <a:buFont typeface="Arial" panose="020B0604020202020204" pitchFamily="34" charset="0"/>
              <a:buChar char="•"/>
            </a:pPr>
            <a:endParaRPr lang="es-ES" b="1" dirty="0">
              <a:solidFill>
                <a:schemeClr val="bg1"/>
              </a:solidFill>
              <a:latin typeface="Söhne"/>
            </a:endParaRPr>
          </a:p>
          <a:p>
            <a:pPr marL="342900" indent="-342900" algn="just">
              <a:buClr>
                <a:srgbClr val="FF5D5D"/>
              </a:buClr>
              <a:buFont typeface="Arial" panose="020B0604020202020204" pitchFamily="34" charset="0"/>
              <a:buChar char="•"/>
            </a:pPr>
            <a:endParaRPr lang="es-ES" b="1" dirty="0">
              <a:solidFill>
                <a:schemeClr val="bg1"/>
              </a:solidFill>
              <a:latin typeface="Söhne"/>
            </a:endParaRPr>
          </a:p>
          <a:p>
            <a:pPr marL="285750" indent="-285750" algn="just">
              <a:buClr>
                <a:srgbClr val="0070C0"/>
              </a:buClr>
              <a:buFont typeface="Arial" panose="020B0604020202020204" pitchFamily="34" charset="0"/>
              <a:buChar char="•"/>
            </a:pPr>
            <a:endParaRPr lang="es-ES" dirty="0">
              <a:solidFill>
                <a:schemeClr val="bg1"/>
              </a:solidFill>
              <a:latin typeface="Söhne"/>
            </a:endParaRPr>
          </a:p>
        </p:txBody>
      </p:sp>
      <p:pic>
        <p:nvPicPr>
          <p:cNvPr id="24" name="Imagen 23">
            <a:extLst>
              <a:ext uri="{FF2B5EF4-FFF2-40B4-BE49-F238E27FC236}">
                <a16:creationId xmlns:a16="http://schemas.microsoft.com/office/drawing/2014/main" id="{4212059D-7EE3-869A-0B35-B7B35637A8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1277" y="3218073"/>
            <a:ext cx="3988965" cy="349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654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CEE67B81-4496-9077-7304-DAEE303FAF58}"/>
              </a:ext>
            </a:extLst>
          </p:cNvPr>
          <p:cNvSpPr txBox="1"/>
          <p:nvPr/>
        </p:nvSpPr>
        <p:spPr>
          <a:xfrm>
            <a:off x="731291" y="201122"/>
            <a:ext cx="6677429" cy="707886"/>
          </a:xfrm>
          <a:prstGeom prst="rect">
            <a:avLst/>
          </a:prstGeom>
          <a:solidFill>
            <a:srgbClr val="333333"/>
          </a:solidFill>
        </p:spPr>
        <p:txBody>
          <a:bodyPr wrap="square" rtlCol="0">
            <a:spAutoFit/>
          </a:bodyPr>
          <a:lstStyle/>
          <a:p>
            <a:r>
              <a:rPr lang="es-ES" sz="4000" b="1" dirty="0">
                <a:solidFill>
                  <a:schemeClr val="bg1"/>
                </a:solidFill>
              </a:rPr>
              <a:t>Conclusión</a:t>
            </a:r>
          </a:p>
        </p:txBody>
      </p:sp>
      <p:grpSp>
        <p:nvGrpSpPr>
          <p:cNvPr id="20" name="Grupo 19">
            <a:extLst>
              <a:ext uri="{FF2B5EF4-FFF2-40B4-BE49-F238E27FC236}">
                <a16:creationId xmlns:a16="http://schemas.microsoft.com/office/drawing/2014/main" id="{8E73C01F-4237-E23F-3530-D27A7BD30721}"/>
              </a:ext>
            </a:extLst>
          </p:cNvPr>
          <p:cNvGrpSpPr/>
          <p:nvPr/>
        </p:nvGrpSpPr>
        <p:grpSpPr>
          <a:xfrm>
            <a:off x="284478" y="321065"/>
            <a:ext cx="468000" cy="468000"/>
            <a:chOff x="2636152" y="5189850"/>
            <a:chExt cx="468000" cy="468000"/>
          </a:xfrm>
        </p:grpSpPr>
        <p:sp>
          <p:nvSpPr>
            <p:cNvPr id="21" name="Elipse 20">
              <a:extLst>
                <a:ext uri="{FF2B5EF4-FFF2-40B4-BE49-F238E27FC236}">
                  <a16:creationId xmlns:a16="http://schemas.microsoft.com/office/drawing/2014/main" id="{EB96D3C7-CF2A-A44B-A7EC-195DC58196E3}"/>
                </a:ext>
              </a:extLst>
            </p:cNvPr>
            <p:cNvSpPr/>
            <p:nvPr/>
          </p:nvSpPr>
          <p:spPr>
            <a:xfrm>
              <a:off x="2636152" y="5189850"/>
              <a:ext cx="468000" cy="468000"/>
            </a:xfrm>
            <a:prstGeom prst="ellipse">
              <a:avLst/>
            </a:prstGeom>
            <a:solidFill>
              <a:srgbClr val="FF65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pic>
          <p:nvPicPr>
            <p:cNvPr id="22" name="Gráfico 21">
              <a:extLst>
                <a:ext uri="{FF2B5EF4-FFF2-40B4-BE49-F238E27FC236}">
                  <a16:creationId xmlns:a16="http://schemas.microsoft.com/office/drawing/2014/main" id="{3C1BDEAC-424D-1E53-D825-426D66DF2C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683802" y="5273500"/>
              <a:ext cx="360000" cy="288000"/>
            </a:xfrm>
            <a:prstGeom prst="rect">
              <a:avLst/>
            </a:prstGeom>
          </p:spPr>
        </p:pic>
      </p:grpSp>
      <p:sp>
        <p:nvSpPr>
          <p:cNvPr id="7" name="CuadroTexto 6">
            <a:extLst>
              <a:ext uri="{FF2B5EF4-FFF2-40B4-BE49-F238E27FC236}">
                <a16:creationId xmlns:a16="http://schemas.microsoft.com/office/drawing/2014/main" id="{2951B35C-F236-8682-306A-12BCFB7E9251}"/>
              </a:ext>
            </a:extLst>
          </p:cNvPr>
          <p:cNvSpPr txBox="1"/>
          <p:nvPr/>
        </p:nvSpPr>
        <p:spPr>
          <a:xfrm>
            <a:off x="284478" y="1049713"/>
            <a:ext cx="11419841" cy="2862322"/>
          </a:xfrm>
          <a:prstGeom prst="rect">
            <a:avLst/>
          </a:prstGeom>
          <a:solidFill>
            <a:srgbClr val="333333">
              <a:alpha val="0"/>
            </a:srgbClr>
          </a:solidFill>
        </p:spPr>
        <p:txBody>
          <a:bodyPr wrap="square" rtlCol="0">
            <a:spAutoFit/>
          </a:bodyPr>
          <a:lstStyle/>
          <a:p>
            <a:pPr algn="just">
              <a:buClr>
                <a:srgbClr val="0070C0"/>
              </a:buClr>
            </a:pPr>
            <a:endParaRPr lang="es-ES" dirty="0">
              <a:solidFill>
                <a:schemeClr val="bg1"/>
              </a:solidFill>
            </a:endParaRPr>
          </a:p>
          <a:p>
            <a:pPr marL="342900" indent="-342900" algn="just">
              <a:buClr>
                <a:srgbClr val="FF5D5D"/>
              </a:buClr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  <a:latin typeface="Söhne"/>
              </a:rPr>
              <a:t>Otra opción sería </a:t>
            </a:r>
            <a:r>
              <a:rPr lang="es-ES" b="1" dirty="0" err="1">
                <a:solidFill>
                  <a:schemeClr val="bg1"/>
                </a:solidFill>
                <a:latin typeface="Söhne"/>
              </a:rPr>
              <a:t>Random</a:t>
            </a:r>
            <a:r>
              <a:rPr lang="es-ES" b="1" dirty="0">
                <a:solidFill>
                  <a:schemeClr val="bg1"/>
                </a:solidFill>
                <a:latin typeface="Söhne"/>
              </a:rPr>
              <a:t> Forest </a:t>
            </a:r>
            <a:r>
              <a:rPr lang="es-ES" sz="1800" b="1" dirty="0">
                <a:solidFill>
                  <a:schemeClr val="bg1"/>
                </a:solidFill>
                <a:effectLst/>
              </a:rPr>
              <a:t>SMOTEENN</a:t>
            </a:r>
            <a:r>
              <a:rPr lang="es-ES" b="1" dirty="0">
                <a:solidFill>
                  <a:schemeClr val="bg1"/>
                </a:solidFill>
                <a:latin typeface="Söhne"/>
              </a:rPr>
              <a:t>:</a:t>
            </a:r>
          </a:p>
          <a:p>
            <a:pPr marL="800100" lvl="1" indent="-342900" algn="just">
              <a:buClr>
                <a:srgbClr val="FF5D5D"/>
              </a:buClr>
              <a:buFont typeface="Arial" panose="020B0604020202020204" pitchFamily="34" charset="0"/>
              <a:buChar char="•"/>
            </a:pPr>
            <a:r>
              <a:rPr lang="es-ES" dirty="0" err="1">
                <a:solidFill>
                  <a:schemeClr val="bg1"/>
                </a:solidFill>
                <a:latin typeface="Söhne"/>
              </a:rPr>
              <a:t>Accuracy</a:t>
            </a:r>
            <a:r>
              <a:rPr lang="es-ES" b="1" dirty="0">
                <a:solidFill>
                  <a:schemeClr val="bg1"/>
                </a:solidFill>
                <a:latin typeface="Söhne"/>
              </a:rPr>
              <a:t>: </a:t>
            </a:r>
            <a:r>
              <a:rPr lang="es-ES" dirty="0">
                <a:solidFill>
                  <a:schemeClr val="bg1"/>
                </a:solidFill>
                <a:effectLst/>
              </a:rPr>
              <a:t>0.8090 , </a:t>
            </a:r>
            <a:r>
              <a:rPr lang="es-ES" dirty="0" err="1">
                <a:solidFill>
                  <a:schemeClr val="bg1"/>
                </a:solidFill>
                <a:effectLst/>
              </a:rPr>
              <a:t>Precision</a:t>
            </a:r>
            <a:r>
              <a:rPr lang="es-ES" dirty="0">
                <a:solidFill>
                  <a:schemeClr val="bg1"/>
                </a:solidFill>
              </a:rPr>
              <a:t>: 0.8155, </a:t>
            </a:r>
            <a:r>
              <a:rPr lang="es-ES" dirty="0" err="1">
                <a:solidFill>
                  <a:schemeClr val="bg1"/>
                </a:solidFill>
              </a:rPr>
              <a:t>Recall</a:t>
            </a:r>
            <a:r>
              <a:rPr lang="es-ES" dirty="0">
                <a:solidFill>
                  <a:schemeClr val="bg1"/>
                </a:solidFill>
              </a:rPr>
              <a:t>: 0.5957, F1 Score 0.6885 y ROC AUC 0.7609.</a:t>
            </a:r>
          </a:p>
          <a:p>
            <a:pPr lvl="1" algn="just">
              <a:buClr>
                <a:srgbClr val="FF5D5D"/>
              </a:buClr>
            </a:pPr>
            <a:endParaRPr lang="es-ES" dirty="0">
              <a:solidFill>
                <a:schemeClr val="bg1"/>
              </a:solidFill>
              <a:effectLst/>
            </a:endParaRPr>
          </a:p>
          <a:p>
            <a:pPr marL="342900" indent="-342900" algn="just">
              <a:buClr>
                <a:srgbClr val="FF5D5D"/>
              </a:buClr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  <a:latin typeface="Söhne"/>
              </a:rPr>
              <a:t>Estamos sacrificando precisión para identificar más a la clase 1.  Por lo que se debe tener en cuenta si compensa escoger este modelo.</a:t>
            </a:r>
          </a:p>
          <a:p>
            <a:pPr marL="342900" indent="-342900" algn="just">
              <a:buClr>
                <a:srgbClr val="FF5D5D"/>
              </a:buClr>
              <a:buFont typeface="Arial" panose="020B0604020202020204" pitchFamily="34" charset="0"/>
              <a:buChar char="•"/>
            </a:pPr>
            <a:endParaRPr lang="es-ES" b="1" dirty="0">
              <a:solidFill>
                <a:schemeClr val="bg1"/>
              </a:solidFill>
              <a:latin typeface="Söhne"/>
            </a:endParaRPr>
          </a:p>
          <a:p>
            <a:pPr marL="342900" indent="-342900" algn="just">
              <a:buClr>
                <a:srgbClr val="FF5D5D"/>
              </a:buClr>
              <a:buFont typeface="Arial" panose="020B0604020202020204" pitchFamily="34" charset="0"/>
              <a:buChar char="•"/>
            </a:pPr>
            <a:endParaRPr lang="es-ES" b="1" dirty="0">
              <a:solidFill>
                <a:schemeClr val="bg1"/>
              </a:solidFill>
              <a:latin typeface="Söhne"/>
            </a:endParaRPr>
          </a:p>
          <a:p>
            <a:pPr marL="342900" indent="-342900" algn="just">
              <a:buClr>
                <a:srgbClr val="FF5D5D"/>
              </a:buClr>
              <a:buFont typeface="Arial" panose="020B0604020202020204" pitchFamily="34" charset="0"/>
              <a:buChar char="•"/>
            </a:pPr>
            <a:endParaRPr lang="es-ES" b="1" dirty="0">
              <a:solidFill>
                <a:schemeClr val="bg1"/>
              </a:solidFill>
              <a:latin typeface="Söhne"/>
            </a:endParaRPr>
          </a:p>
          <a:p>
            <a:pPr marL="285750" indent="-285750" algn="just">
              <a:buClr>
                <a:srgbClr val="0070C0"/>
              </a:buClr>
              <a:buFont typeface="Arial" panose="020B0604020202020204" pitchFamily="34" charset="0"/>
              <a:buChar char="•"/>
            </a:pPr>
            <a:endParaRPr lang="es-ES" dirty="0">
              <a:solidFill>
                <a:schemeClr val="bg1"/>
              </a:solidFill>
              <a:latin typeface="Söhne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57F4558-4D63-831D-DDDD-E32D19F19E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1200" y="3218400"/>
            <a:ext cx="3988978" cy="349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3917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CEE67B81-4496-9077-7304-DAEE303FAF58}"/>
              </a:ext>
            </a:extLst>
          </p:cNvPr>
          <p:cNvSpPr txBox="1"/>
          <p:nvPr/>
        </p:nvSpPr>
        <p:spPr>
          <a:xfrm>
            <a:off x="731291" y="201122"/>
            <a:ext cx="6677429" cy="707886"/>
          </a:xfrm>
          <a:prstGeom prst="rect">
            <a:avLst/>
          </a:prstGeom>
          <a:solidFill>
            <a:srgbClr val="333333"/>
          </a:solidFill>
        </p:spPr>
        <p:txBody>
          <a:bodyPr wrap="square" rtlCol="0">
            <a:spAutoFit/>
          </a:bodyPr>
          <a:lstStyle/>
          <a:p>
            <a:r>
              <a:rPr lang="es-ES" sz="4000" b="1" dirty="0">
                <a:solidFill>
                  <a:schemeClr val="bg1"/>
                </a:solidFill>
              </a:rPr>
              <a:t>Obtención de los datos</a:t>
            </a:r>
          </a:p>
        </p:txBody>
      </p:sp>
      <p:grpSp>
        <p:nvGrpSpPr>
          <p:cNvPr id="21" name="Grupo 20">
            <a:extLst>
              <a:ext uri="{FF2B5EF4-FFF2-40B4-BE49-F238E27FC236}">
                <a16:creationId xmlns:a16="http://schemas.microsoft.com/office/drawing/2014/main" id="{06057021-3B2D-F447-F7FE-B97BD6E11B34}"/>
              </a:ext>
            </a:extLst>
          </p:cNvPr>
          <p:cNvGrpSpPr/>
          <p:nvPr/>
        </p:nvGrpSpPr>
        <p:grpSpPr>
          <a:xfrm>
            <a:off x="284478" y="321065"/>
            <a:ext cx="468000" cy="468000"/>
            <a:chOff x="1838227" y="1046375"/>
            <a:chExt cx="468000" cy="468000"/>
          </a:xfrm>
        </p:grpSpPr>
        <p:sp>
          <p:nvSpPr>
            <p:cNvPr id="19" name="Elipse 18">
              <a:extLst>
                <a:ext uri="{FF2B5EF4-FFF2-40B4-BE49-F238E27FC236}">
                  <a16:creationId xmlns:a16="http://schemas.microsoft.com/office/drawing/2014/main" id="{F2E5656E-2B2D-F23E-9725-C2B0D5FD76CF}"/>
                </a:ext>
              </a:extLst>
            </p:cNvPr>
            <p:cNvSpPr/>
            <p:nvPr/>
          </p:nvSpPr>
          <p:spPr>
            <a:xfrm>
              <a:off x="1838227" y="1046375"/>
              <a:ext cx="468000" cy="468000"/>
            </a:xfrm>
            <a:prstGeom prst="ellipse">
              <a:avLst/>
            </a:prstGeom>
            <a:solidFill>
              <a:srgbClr val="DEA9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pic>
          <p:nvPicPr>
            <p:cNvPr id="20" name="Gráfico 19">
              <a:extLst>
                <a:ext uri="{FF2B5EF4-FFF2-40B4-BE49-F238E27FC236}">
                  <a16:creationId xmlns:a16="http://schemas.microsoft.com/office/drawing/2014/main" id="{60F38207-D4F9-2F5D-B8F4-C91997D3ADC5}"/>
                </a:ext>
              </a:extLst>
            </p:cNvPr>
            <p:cNvPicPr>
              <a:picLocks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946227" y="1136375"/>
              <a:ext cx="252000" cy="288000"/>
            </a:xfrm>
            <a:prstGeom prst="rect">
              <a:avLst/>
            </a:prstGeom>
          </p:spPr>
        </p:pic>
      </p:grpSp>
      <p:sp>
        <p:nvSpPr>
          <p:cNvPr id="5" name="CuadroTexto 4">
            <a:extLst>
              <a:ext uri="{FF2B5EF4-FFF2-40B4-BE49-F238E27FC236}">
                <a16:creationId xmlns:a16="http://schemas.microsoft.com/office/drawing/2014/main" id="{93EB8D24-6014-5F5E-21BD-D6A270438D29}"/>
              </a:ext>
            </a:extLst>
          </p:cNvPr>
          <p:cNvSpPr txBox="1"/>
          <p:nvPr/>
        </p:nvSpPr>
        <p:spPr>
          <a:xfrm>
            <a:off x="284478" y="1049713"/>
            <a:ext cx="10885749" cy="3416320"/>
          </a:xfrm>
          <a:prstGeom prst="rect">
            <a:avLst/>
          </a:prstGeom>
          <a:solidFill>
            <a:srgbClr val="333333"/>
          </a:solidFill>
        </p:spPr>
        <p:txBody>
          <a:bodyPr wrap="square" rtlCol="0">
            <a:spAutoFit/>
          </a:bodyPr>
          <a:lstStyle/>
          <a:p>
            <a:r>
              <a:rPr lang="es-ES" dirty="0" err="1">
                <a:solidFill>
                  <a:schemeClr val="bg1"/>
                </a:solidFill>
              </a:rPr>
              <a:t>Travel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Insurance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Prediction</a:t>
            </a:r>
            <a:r>
              <a:rPr lang="es-ES" dirty="0">
                <a:solidFill>
                  <a:schemeClr val="bg1"/>
                </a:solidFill>
              </a:rPr>
              <a:t> Data.</a:t>
            </a:r>
          </a:p>
          <a:p>
            <a:endParaRPr lang="es-ES" dirty="0">
              <a:solidFill>
                <a:schemeClr val="bg1"/>
              </a:solidFill>
            </a:endParaRPr>
          </a:p>
          <a:p>
            <a:pPr marL="285750" indent="-285750">
              <a:buClr>
                <a:srgbClr val="DEA900"/>
              </a:buClr>
              <a:buFont typeface="Arial" panose="020B0604020202020204" pitchFamily="34" charset="0"/>
              <a:buChar char="•"/>
            </a:pPr>
            <a:r>
              <a:rPr lang="es-ES" b="1" dirty="0">
                <a:solidFill>
                  <a:schemeClr val="bg1"/>
                </a:solidFill>
              </a:rPr>
              <a:t>Datos limpios</a:t>
            </a:r>
            <a:r>
              <a:rPr lang="es-ES" dirty="0">
                <a:solidFill>
                  <a:schemeClr val="bg1"/>
                </a:solidFill>
              </a:rPr>
              <a:t>.</a:t>
            </a:r>
          </a:p>
          <a:p>
            <a:pPr marL="285750" indent="-285750">
              <a:buClr>
                <a:srgbClr val="DEA900"/>
              </a:buClr>
              <a:buFont typeface="Arial" panose="020B0604020202020204" pitchFamily="34" charset="0"/>
              <a:buChar char="•"/>
            </a:pPr>
            <a:r>
              <a:rPr lang="es-ES" b="1" dirty="0">
                <a:solidFill>
                  <a:schemeClr val="bg1"/>
                </a:solidFill>
              </a:rPr>
              <a:t>Dimensiones: </a:t>
            </a:r>
            <a:r>
              <a:rPr lang="es-ES" dirty="0">
                <a:solidFill>
                  <a:schemeClr val="bg1"/>
                </a:solidFill>
              </a:rPr>
              <a:t>El conjunto de datos consta de 9 columnas y 1.987 filas.</a:t>
            </a:r>
          </a:p>
          <a:p>
            <a:pPr marL="285750" indent="-285750">
              <a:buClr>
                <a:srgbClr val="DEA900"/>
              </a:buClr>
              <a:buFont typeface="Arial" panose="020B0604020202020204" pitchFamily="34" charset="0"/>
              <a:buChar char="•"/>
            </a:pPr>
            <a:r>
              <a:rPr lang="es-ES" b="1" dirty="0">
                <a:solidFill>
                  <a:schemeClr val="bg1"/>
                </a:solidFill>
              </a:rPr>
              <a:t>Clasificación binaria: </a:t>
            </a:r>
            <a:r>
              <a:rPr lang="es-ES" dirty="0">
                <a:solidFill>
                  <a:schemeClr val="bg1"/>
                </a:solidFill>
              </a:rPr>
              <a:t>El objetivo es predecir si un cliente comprará o no un seguro de viajes:</a:t>
            </a:r>
          </a:p>
          <a:p>
            <a:pPr marL="742950" lvl="1" indent="-285750">
              <a:buClr>
                <a:srgbClr val="DEA900"/>
              </a:buClr>
              <a:buFont typeface="Arial" panose="020B0604020202020204" pitchFamily="34" charset="0"/>
              <a:buChar char="•"/>
            </a:pPr>
            <a:r>
              <a:rPr lang="es-ES" i="1" dirty="0">
                <a:solidFill>
                  <a:schemeClr val="bg1"/>
                </a:solidFill>
              </a:rPr>
              <a:t>Clase 0: No compran el seguro.</a:t>
            </a:r>
          </a:p>
          <a:p>
            <a:pPr marL="742950" lvl="1" indent="-285750">
              <a:buClr>
                <a:srgbClr val="DEA900"/>
              </a:buClr>
              <a:buFont typeface="Arial" panose="020B0604020202020204" pitchFamily="34" charset="0"/>
              <a:buChar char="•"/>
            </a:pPr>
            <a:r>
              <a:rPr lang="es-ES" i="1" dirty="0">
                <a:solidFill>
                  <a:schemeClr val="bg1"/>
                </a:solidFill>
              </a:rPr>
              <a:t>Clase 1: Sí compran el seguro.</a:t>
            </a:r>
          </a:p>
          <a:p>
            <a:pPr marL="285750" indent="-285750">
              <a:buClr>
                <a:srgbClr val="DEA900"/>
              </a:buClr>
              <a:buFont typeface="Arial" panose="020B0604020202020204" pitchFamily="34" charset="0"/>
              <a:buChar char="•"/>
            </a:pPr>
            <a:r>
              <a:rPr lang="es-ES" b="1" dirty="0">
                <a:solidFill>
                  <a:schemeClr val="bg1"/>
                </a:solidFill>
              </a:rPr>
              <a:t>Contexto de los datos: </a:t>
            </a:r>
            <a:r>
              <a:rPr lang="es-ES" dirty="0">
                <a:solidFill>
                  <a:schemeClr val="bg1"/>
                </a:solidFill>
              </a:rPr>
              <a:t>Para poder entender y analizar correctamente los datos, es importante conocer su procedencia, qué representan y cómo se relacionan con la realidad de occidente.</a:t>
            </a:r>
          </a:p>
          <a:p>
            <a:endParaRPr lang="es-ES" dirty="0">
              <a:solidFill>
                <a:schemeClr val="bg1"/>
              </a:solidFill>
            </a:endParaRPr>
          </a:p>
          <a:p>
            <a:pPr marL="285750" indent="-285750">
              <a:buClr>
                <a:srgbClr val="DEA900"/>
              </a:buClr>
              <a:buFont typeface="Arial" panose="020B0604020202020204" pitchFamily="34" charset="0"/>
              <a:buChar char="•"/>
            </a:pPr>
            <a:endParaRPr lang="es-ES" dirty="0">
              <a:solidFill>
                <a:schemeClr val="bg1"/>
              </a:solidFill>
            </a:endParaRPr>
          </a:p>
          <a:p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2AB59E0C-FC62-FD1A-2890-C177A060C5B3}"/>
              </a:ext>
            </a:extLst>
          </p:cNvPr>
          <p:cNvSpPr txBox="1"/>
          <p:nvPr/>
        </p:nvSpPr>
        <p:spPr>
          <a:xfrm>
            <a:off x="284478" y="5758308"/>
            <a:ext cx="6677429" cy="307777"/>
          </a:xfrm>
          <a:prstGeom prst="rect">
            <a:avLst/>
          </a:prstGeom>
          <a:solidFill>
            <a:srgbClr val="333333"/>
          </a:solidFill>
        </p:spPr>
        <p:txBody>
          <a:bodyPr wrap="square" rtlCol="0">
            <a:spAutoFit/>
          </a:bodyPr>
          <a:lstStyle/>
          <a:p>
            <a:r>
              <a:rPr lang="es-ES" sz="1400" b="1" dirty="0">
                <a:solidFill>
                  <a:schemeClr val="bg1"/>
                </a:solidFill>
              </a:rPr>
              <a:t>https://www.kaggle.com/datasets/tejashvi14/travel-insurance-prediction-data</a:t>
            </a:r>
          </a:p>
        </p:txBody>
      </p:sp>
      <p:pic>
        <p:nvPicPr>
          <p:cNvPr id="25" name="Imagen 24">
            <a:extLst>
              <a:ext uri="{FF2B5EF4-FFF2-40B4-BE49-F238E27FC236}">
                <a16:creationId xmlns:a16="http://schemas.microsoft.com/office/drawing/2014/main" id="{A50A2EA3-C0AE-DBAE-9E2E-DEAA89B7E3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7989" y="3985182"/>
            <a:ext cx="3646136" cy="1545138"/>
          </a:xfrm>
          <a:prstGeom prst="rect">
            <a:avLst/>
          </a:prstGeom>
          <a:ln w="25400">
            <a:solidFill>
              <a:srgbClr val="DEA900"/>
            </a:solidFill>
          </a:ln>
        </p:spPr>
      </p:pic>
      <p:pic>
        <p:nvPicPr>
          <p:cNvPr id="29" name="Imagen 28">
            <a:extLst>
              <a:ext uri="{FF2B5EF4-FFF2-40B4-BE49-F238E27FC236}">
                <a16:creationId xmlns:a16="http://schemas.microsoft.com/office/drawing/2014/main" id="{1577C2ED-621A-7CD5-0D04-AEA3A066D6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9086" y="4347579"/>
            <a:ext cx="1602092" cy="728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0340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EBAAD3AC-EB2C-5A86-230F-DDDD22537D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073" y="1602557"/>
            <a:ext cx="5819222" cy="3879128"/>
          </a:xfrm>
          <a:prstGeom prst="rect">
            <a:avLst/>
          </a:prstGeom>
          <a:ln w="25400">
            <a:solidFill>
              <a:srgbClr val="00B0F0"/>
            </a:solidFill>
          </a:ln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E6ED852C-280B-6754-99C6-27F1B74661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9415" y="1602556"/>
            <a:ext cx="5818692" cy="3879127"/>
          </a:xfrm>
          <a:prstGeom prst="rect">
            <a:avLst/>
          </a:prstGeom>
          <a:ln w="25400">
            <a:solidFill>
              <a:srgbClr val="00B0F0"/>
            </a:solidFill>
          </a:ln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E3616927-AC25-D573-B2E0-687F32300A23}"/>
              </a:ext>
            </a:extLst>
          </p:cNvPr>
          <p:cNvSpPr txBox="1"/>
          <p:nvPr/>
        </p:nvSpPr>
        <p:spPr>
          <a:xfrm>
            <a:off x="731291" y="201122"/>
            <a:ext cx="6677429" cy="707886"/>
          </a:xfrm>
          <a:prstGeom prst="rect">
            <a:avLst/>
          </a:prstGeom>
          <a:solidFill>
            <a:srgbClr val="333333"/>
          </a:solidFill>
        </p:spPr>
        <p:txBody>
          <a:bodyPr wrap="square" rtlCol="0">
            <a:spAutoFit/>
          </a:bodyPr>
          <a:lstStyle/>
          <a:p>
            <a:r>
              <a:rPr lang="es-ES" sz="4000" b="1" dirty="0">
                <a:solidFill>
                  <a:schemeClr val="bg1"/>
                </a:solidFill>
              </a:rPr>
              <a:t>Contexto de los datos</a:t>
            </a:r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9398611C-BBBC-BED1-1AA7-E37E7608DBC4}"/>
              </a:ext>
            </a:extLst>
          </p:cNvPr>
          <p:cNvGrpSpPr/>
          <p:nvPr/>
        </p:nvGrpSpPr>
        <p:grpSpPr>
          <a:xfrm>
            <a:off x="284478" y="321065"/>
            <a:ext cx="468000" cy="468000"/>
            <a:chOff x="1730227" y="1979825"/>
            <a:chExt cx="468000" cy="468000"/>
          </a:xfrm>
        </p:grpSpPr>
        <p:sp>
          <p:nvSpPr>
            <p:cNvPr id="10" name="Elipse 9">
              <a:extLst>
                <a:ext uri="{FF2B5EF4-FFF2-40B4-BE49-F238E27FC236}">
                  <a16:creationId xmlns:a16="http://schemas.microsoft.com/office/drawing/2014/main" id="{03298EB9-BDD9-5DA1-9E2C-182C4D9A4108}"/>
                </a:ext>
              </a:extLst>
            </p:cNvPr>
            <p:cNvSpPr/>
            <p:nvPr/>
          </p:nvSpPr>
          <p:spPr>
            <a:xfrm>
              <a:off x="1730227" y="1979825"/>
              <a:ext cx="468000" cy="468000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pic>
          <p:nvPicPr>
            <p:cNvPr id="11" name="Gráfico 10">
              <a:extLst>
                <a:ext uri="{FF2B5EF4-FFF2-40B4-BE49-F238E27FC236}">
                  <a16:creationId xmlns:a16="http://schemas.microsoft.com/office/drawing/2014/main" id="{AAF3206D-8782-C9F5-DBFF-5AC1A491956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851727" y="2043985"/>
              <a:ext cx="225000" cy="36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716960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Tabla 29">
            <a:extLst>
              <a:ext uri="{FF2B5EF4-FFF2-40B4-BE49-F238E27FC236}">
                <a16:creationId xmlns:a16="http://schemas.microsoft.com/office/drawing/2014/main" id="{2C758684-697E-CF5F-0354-ED56AF80E5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492563"/>
              </p:ext>
            </p:extLst>
          </p:nvPr>
        </p:nvGraphicFramePr>
        <p:xfrm>
          <a:off x="4913361" y="3091973"/>
          <a:ext cx="6890712" cy="3229103"/>
        </p:xfrm>
        <a:graphic>
          <a:graphicData uri="http://schemas.openxmlformats.org/drawingml/2006/table">
            <a:tbl>
              <a:tblPr/>
              <a:tblGrid>
                <a:gridCol w="1269820">
                  <a:extLst>
                    <a:ext uri="{9D8B030D-6E8A-4147-A177-3AD203B41FA5}">
                      <a16:colId xmlns:a16="http://schemas.microsoft.com/office/drawing/2014/main" val="3908697650"/>
                    </a:ext>
                  </a:extLst>
                </a:gridCol>
                <a:gridCol w="1319056">
                  <a:extLst>
                    <a:ext uri="{9D8B030D-6E8A-4147-A177-3AD203B41FA5}">
                      <a16:colId xmlns:a16="http://schemas.microsoft.com/office/drawing/2014/main" val="2421456459"/>
                    </a:ext>
                  </a:extLst>
                </a:gridCol>
                <a:gridCol w="2062618">
                  <a:extLst>
                    <a:ext uri="{9D8B030D-6E8A-4147-A177-3AD203B41FA5}">
                      <a16:colId xmlns:a16="http://schemas.microsoft.com/office/drawing/2014/main" val="2738695543"/>
                    </a:ext>
                  </a:extLst>
                </a:gridCol>
                <a:gridCol w="2239218">
                  <a:extLst>
                    <a:ext uri="{9D8B030D-6E8A-4147-A177-3AD203B41FA5}">
                      <a16:colId xmlns:a16="http://schemas.microsoft.com/office/drawing/2014/main" val="349777812"/>
                    </a:ext>
                  </a:extLst>
                </a:gridCol>
              </a:tblGrid>
              <a:tr h="668783">
                <a:tc>
                  <a:txBody>
                    <a:bodyPr/>
                    <a:lstStyle/>
                    <a:p>
                      <a:pPr fontAlgn="b"/>
                      <a:r>
                        <a:rPr lang="es-ES" b="1" dirty="0">
                          <a:solidFill>
                            <a:schemeClr val="bg1"/>
                          </a:solidFill>
                          <a:effectLst/>
                        </a:rPr>
                        <a:t>Territorio</a:t>
                      </a:r>
                    </a:p>
                  </a:txBody>
                  <a:tcPr anchor="ctr" anchorCtr="1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s-ES" b="1" dirty="0">
                          <a:solidFill>
                            <a:schemeClr val="bg1"/>
                          </a:solidFill>
                          <a:effectLst/>
                        </a:rPr>
                        <a:t>Edad media</a:t>
                      </a:r>
                    </a:p>
                  </a:txBody>
                  <a:tcPr anchor="ctr" anchorCtr="1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s-ES" b="1" dirty="0">
                          <a:solidFill>
                            <a:schemeClr val="bg1"/>
                          </a:solidFill>
                          <a:effectLst/>
                        </a:rPr>
                        <a:t>Esperanza de vida</a:t>
                      </a:r>
                    </a:p>
                  </a:txBody>
                  <a:tcPr anchor="ctr" anchorCtr="1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s-ES" b="1" dirty="0">
                          <a:solidFill>
                            <a:schemeClr val="bg1"/>
                          </a:solidFill>
                          <a:effectLst/>
                        </a:rPr>
                        <a:t>Población 25-35 años</a:t>
                      </a:r>
                    </a:p>
                  </a:txBody>
                  <a:tcPr anchor="ctr" anchorCtr="1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6517949"/>
                  </a:ext>
                </a:extLst>
              </a:tr>
              <a:tr h="382162">
                <a:tc>
                  <a:txBody>
                    <a:bodyPr/>
                    <a:lstStyle/>
                    <a:p>
                      <a:pPr fontAlgn="base"/>
                      <a:endParaRPr lang="es-ES" dirty="0">
                        <a:effectLst/>
                      </a:endParaRPr>
                    </a:p>
                    <a:p>
                      <a:pPr fontAlgn="base"/>
                      <a:endParaRPr lang="es-ES" dirty="0"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s-ES" b="1" dirty="0">
                          <a:solidFill>
                            <a:schemeClr val="bg1"/>
                          </a:solidFill>
                          <a:effectLst/>
                        </a:rPr>
                        <a:t>28,4</a:t>
                      </a:r>
                    </a:p>
                  </a:txBody>
                  <a:tcPr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s-ES" b="1" dirty="0">
                          <a:solidFill>
                            <a:schemeClr val="bg1"/>
                          </a:solidFill>
                          <a:effectLst/>
                        </a:rPr>
                        <a:t>69,7</a:t>
                      </a:r>
                    </a:p>
                  </a:txBody>
                  <a:tcPr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s-ES" b="1" dirty="0">
                          <a:solidFill>
                            <a:schemeClr val="bg1"/>
                          </a:solidFill>
                          <a:effectLst/>
                        </a:rPr>
                        <a:t>18%</a:t>
                      </a:r>
                    </a:p>
                  </a:txBody>
                  <a:tcPr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89513085"/>
                  </a:ext>
                </a:extLst>
              </a:tr>
              <a:tr h="382162">
                <a:tc>
                  <a:txBody>
                    <a:bodyPr/>
                    <a:lstStyle/>
                    <a:p>
                      <a:pPr fontAlgn="base"/>
                      <a:endParaRPr lang="es-ES" dirty="0">
                        <a:effectLst/>
                      </a:endParaRPr>
                    </a:p>
                    <a:p>
                      <a:pPr fontAlgn="base"/>
                      <a:endParaRPr lang="es-ES" dirty="0"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s-ES" dirty="0">
                          <a:solidFill>
                            <a:schemeClr val="bg1"/>
                          </a:solidFill>
                          <a:effectLst/>
                        </a:rPr>
                        <a:t>45,5</a:t>
                      </a:r>
                    </a:p>
                  </a:txBody>
                  <a:tcPr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s-ES" dirty="0">
                          <a:solidFill>
                            <a:schemeClr val="bg1"/>
                          </a:solidFill>
                          <a:effectLst/>
                        </a:rPr>
                        <a:t>83,6</a:t>
                      </a:r>
                    </a:p>
                  </a:txBody>
                  <a:tcPr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s-ES" dirty="0">
                          <a:solidFill>
                            <a:schemeClr val="bg1"/>
                          </a:solidFill>
                          <a:effectLst/>
                        </a:rPr>
                        <a:t>11%</a:t>
                      </a:r>
                    </a:p>
                  </a:txBody>
                  <a:tcPr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3138601"/>
                  </a:ext>
                </a:extLst>
              </a:tr>
              <a:tr h="382162">
                <a:tc>
                  <a:txBody>
                    <a:bodyPr/>
                    <a:lstStyle/>
                    <a:p>
                      <a:pPr fontAlgn="base"/>
                      <a:endParaRPr lang="es-ES" dirty="0">
                        <a:effectLst/>
                      </a:endParaRPr>
                    </a:p>
                    <a:p>
                      <a:pPr fontAlgn="base"/>
                      <a:endParaRPr lang="es-ES" dirty="0"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s-ES" dirty="0">
                          <a:solidFill>
                            <a:schemeClr val="bg1"/>
                          </a:solidFill>
                          <a:effectLst/>
                        </a:rPr>
                        <a:t>43,1</a:t>
                      </a:r>
                    </a:p>
                  </a:txBody>
                  <a:tcPr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s-ES" dirty="0">
                          <a:solidFill>
                            <a:schemeClr val="bg1"/>
                          </a:solidFill>
                          <a:effectLst/>
                        </a:rPr>
                        <a:t>81,0</a:t>
                      </a:r>
                    </a:p>
                  </a:txBody>
                  <a:tcPr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s-ES" dirty="0">
                          <a:solidFill>
                            <a:schemeClr val="bg1"/>
                          </a:solidFill>
                          <a:effectLst/>
                        </a:rPr>
                        <a:t>11%</a:t>
                      </a:r>
                    </a:p>
                  </a:txBody>
                  <a:tcPr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02482453"/>
                  </a:ext>
                </a:extLst>
              </a:tr>
              <a:tr h="382162">
                <a:tc>
                  <a:txBody>
                    <a:bodyPr/>
                    <a:lstStyle/>
                    <a:p>
                      <a:pPr fontAlgn="base"/>
                      <a:endParaRPr lang="es-ES" dirty="0">
                        <a:effectLst/>
                      </a:endParaRPr>
                    </a:p>
                    <a:p>
                      <a:pPr fontAlgn="base"/>
                      <a:endParaRPr lang="es-ES" dirty="0"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s-ES" dirty="0">
                          <a:solidFill>
                            <a:schemeClr val="bg1"/>
                          </a:solidFill>
                          <a:effectLst/>
                        </a:rPr>
                        <a:t>38,5</a:t>
                      </a:r>
                    </a:p>
                  </a:txBody>
                  <a:tcPr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s-ES">
                          <a:solidFill>
                            <a:schemeClr val="bg1"/>
                          </a:solidFill>
                          <a:effectLst/>
                        </a:rPr>
                        <a:t>78,9</a:t>
                      </a:r>
                    </a:p>
                  </a:txBody>
                  <a:tcPr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s-ES" dirty="0">
                          <a:solidFill>
                            <a:schemeClr val="bg1"/>
                          </a:solidFill>
                          <a:effectLst/>
                        </a:rPr>
                        <a:t>13%</a:t>
                      </a:r>
                    </a:p>
                  </a:txBody>
                  <a:tcPr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8860459"/>
                  </a:ext>
                </a:extLst>
              </a:tr>
            </a:tbl>
          </a:graphicData>
        </a:graphic>
      </p:graphicFrame>
      <p:sp>
        <p:nvSpPr>
          <p:cNvPr id="7" name="CuadroTexto 6">
            <a:extLst>
              <a:ext uri="{FF2B5EF4-FFF2-40B4-BE49-F238E27FC236}">
                <a16:creationId xmlns:a16="http://schemas.microsoft.com/office/drawing/2014/main" id="{2951B35C-F236-8682-306A-12BCFB7E9251}"/>
              </a:ext>
            </a:extLst>
          </p:cNvPr>
          <p:cNvSpPr txBox="1"/>
          <p:nvPr/>
        </p:nvSpPr>
        <p:spPr>
          <a:xfrm>
            <a:off x="284478" y="1049713"/>
            <a:ext cx="11519595" cy="1754326"/>
          </a:xfrm>
          <a:prstGeom prst="rect">
            <a:avLst/>
          </a:prstGeom>
          <a:solidFill>
            <a:srgbClr val="333333"/>
          </a:solidFill>
        </p:spPr>
        <p:txBody>
          <a:bodyPr wrap="square" rtlCol="0">
            <a:spAutoFit/>
          </a:bodyPr>
          <a:lstStyle/>
          <a:p>
            <a:pPr algn="just">
              <a:buClr>
                <a:srgbClr val="0070C0"/>
              </a:buClr>
            </a:pPr>
            <a:endParaRPr lang="es-ES" dirty="0">
              <a:solidFill>
                <a:schemeClr val="bg1"/>
              </a:solidFill>
            </a:endParaRPr>
          </a:p>
          <a:p>
            <a:pPr marL="285750" indent="-285750" algn="just"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es-ES" b="1" i="0" dirty="0">
                <a:solidFill>
                  <a:schemeClr val="bg1"/>
                </a:solidFill>
                <a:effectLst/>
                <a:latin typeface="Söhne"/>
              </a:rPr>
              <a:t>Target de los datos: </a:t>
            </a:r>
            <a:r>
              <a:rPr lang="es-ES" b="0" i="0" dirty="0">
                <a:solidFill>
                  <a:schemeClr val="bg1"/>
                </a:solidFill>
                <a:effectLst/>
                <a:latin typeface="Söhne"/>
              </a:rPr>
              <a:t>Jóvenes entre 25-35 años. </a:t>
            </a:r>
          </a:p>
          <a:p>
            <a:pPr marL="285750" indent="-285750" algn="just">
              <a:buClr>
                <a:srgbClr val="00B0F0"/>
              </a:buClr>
              <a:buFont typeface="Arial" panose="020B0604020202020204" pitchFamily="34" charset="0"/>
              <a:buChar char="•"/>
            </a:pPr>
            <a:endParaRPr lang="es-ES" b="0" i="0" dirty="0">
              <a:solidFill>
                <a:schemeClr val="bg1"/>
              </a:solidFill>
              <a:effectLst/>
              <a:latin typeface="Söhne"/>
            </a:endParaRPr>
          </a:p>
          <a:p>
            <a:pPr marL="285750" indent="-285750" algn="just"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  <a:latin typeface="Söhne"/>
              </a:rPr>
              <a:t>Gran peso de la población joven en la sociedad de la India.</a:t>
            </a:r>
          </a:p>
          <a:p>
            <a:pPr marL="285750" indent="-285750" algn="just">
              <a:buClr>
                <a:srgbClr val="00B0F0"/>
              </a:buClr>
              <a:buFont typeface="Arial" panose="020B0604020202020204" pitchFamily="34" charset="0"/>
              <a:buChar char="•"/>
            </a:pPr>
            <a:endParaRPr lang="es-ES" b="0" i="0" dirty="0">
              <a:solidFill>
                <a:schemeClr val="bg1"/>
              </a:solidFill>
              <a:effectLst/>
              <a:latin typeface="Söhne"/>
            </a:endParaRPr>
          </a:p>
          <a:p>
            <a:pPr algn="just"/>
            <a:endParaRPr lang="es-ES" dirty="0">
              <a:solidFill>
                <a:schemeClr val="bg1"/>
              </a:solidFill>
            </a:endParaRP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2C564C9E-405C-1659-2142-C7FDC389B5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91" y="2802376"/>
            <a:ext cx="3885425" cy="3960000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6555C316-6C3C-F338-1A09-7C5644E9D10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262626"/>
              </a:clrFrom>
              <a:clrTo>
                <a:srgbClr val="262626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256264" y="4498428"/>
            <a:ext cx="586791" cy="441998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5F809A50-13B6-4EC2-2D29-61A4BC119575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262626"/>
              </a:clrFrom>
              <a:clrTo>
                <a:srgbClr val="262626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256264" y="5140994"/>
            <a:ext cx="594412" cy="434378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798751B8-A094-4A60-2276-29BFA09AD15F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262626"/>
              </a:clrFrom>
              <a:clrTo>
                <a:srgbClr val="262626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256264" y="5782297"/>
            <a:ext cx="586791" cy="434378"/>
          </a:xfrm>
          <a:prstGeom prst="rect">
            <a:avLst/>
          </a:prstGeom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AA1FB3AF-FCA1-3058-4D65-EB96147422A8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262626"/>
              </a:clrFrom>
              <a:clrTo>
                <a:srgbClr val="262626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256264" y="3864745"/>
            <a:ext cx="571550" cy="434378"/>
          </a:xfrm>
          <a:prstGeom prst="rect">
            <a:avLst/>
          </a:prstGeom>
        </p:spPr>
      </p:pic>
      <p:sp>
        <p:nvSpPr>
          <p:cNvPr id="31" name="CuadroTexto 30">
            <a:extLst>
              <a:ext uri="{FF2B5EF4-FFF2-40B4-BE49-F238E27FC236}">
                <a16:creationId xmlns:a16="http://schemas.microsoft.com/office/drawing/2014/main" id="{F13F9908-664F-77B8-F810-02741901EC43}"/>
              </a:ext>
            </a:extLst>
          </p:cNvPr>
          <p:cNvSpPr txBox="1"/>
          <p:nvPr/>
        </p:nvSpPr>
        <p:spPr>
          <a:xfrm>
            <a:off x="4913361" y="6386150"/>
            <a:ext cx="6677429" cy="307777"/>
          </a:xfrm>
          <a:prstGeom prst="rect">
            <a:avLst/>
          </a:prstGeom>
          <a:solidFill>
            <a:srgbClr val="333333"/>
          </a:solidFill>
        </p:spPr>
        <p:txBody>
          <a:bodyPr wrap="square" rtlCol="0">
            <a:spAutoFit/>
          </a:bodyPr>
          <a:lstStyle/>
          <a:p>
            <a:r>
              <a:rPr lang="es-ES" sz="1400" b="1" dirty="0">
                <a:solidFill>
                  <a:schemeClr val="bg1"/>
                </a:solidFill>
              </a:rPr>
              <a:t>Fuente: </a:t>
            </a:r>
            <a:r>
              <a:rPr lang="es-ES" sz="1400" dirty="0">
                <a:solidFill>
                  <a:schemeClr val="bg1"/>
                </a:solidFill>
              </a:rPr>
              <a:t>Banco Mundial y Eurostat (2021)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8E19DE99-5278-31DF-71E8-997B94F73D89}"/>
              </a:ext>
            </a:extLst>
          </p:cNvPr>
          <p:cNvSpPr txBox="1"/>
          <p:nvPr/>
        </p:nvSpPr>
        <p:spPr>
          <a:xfrm>
            <a:off x="731291" y="201122"/>
            <a:ext cx="6677429" cy="707886"/>
          </a:xfrm>
          <a:prstGeom prst="rect">
            <a:avLst/>
          </a:prstGeom>
          <a:solidFill>
            <a:srgbClr val="333333"/>
          </a:solidFill>
        </p:spPr>
        <p:txBody>
          <a:bodyPr wrap="square" rtlCol="0">
            <a:spAutoFit/>
          </a:bodyPr>
          <a:lstStyle/>
          <a:p>
            <a:r>
              <a:rPr lang="es-ES" sz="4000" b="1" dirty="0">
                <a:solidFill>
                  <a:schemeClr val="bg1"/>
                </a:solidFill>
              </a:rPr>
              <a:t>Contexto de los datos</a:t>
            </a:r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F663AC8D-EF09-1FAB-D24C-AD9A77671CA0}"/>
              </a:ext>
            </a:extLst>
          </p:cNvPr>
          <p:cNvGrpSpPr/>
          <p:nvPr/>
        </p:nvGrpSpPr>
        <p:grpSpPr>
          <a:xfrm>
            <a:off x="284478" y="321065"/>
            <a:ext cx="468000" cy="468000"/>
            <a:chOff x="1730227" y="1979825"/>
            <a:chExt cx="468000" cy="468000"/>
          </a:xfrm>
        </p:grpSpPr>
        <p:sp>
          <p:nvSpPr>
            <p:cNvPr id="6" name="Elipse 5">
              <a:extLst>
                <a:ext uri="{FF2B5EF4-FFF2-40B4-BE49-F238E27FC236}">
                  <a16:creationId xmlns:a16="http://schemas.microsoft.com/office/drawing/2014/main" id="{DCBBA25A-AFA7-9ACD-5BE6-6600A6BD29CE}"/>
                </a:ext>
              </a:extLst>
            </p:cNvPr>
            <p:cNvSpPr/>
            <p:nvPr/>
          </p:nvSpPr>
          <p:spPr>
            <a:xfrm>
              <a:off x="1730227" y="1979825"/>
              <a:ext cx="468000" cy="468000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pic>
          <p:nvPicPr>
            <p:cNvPr id="10" name="Gráfico 9">
              <a:extLst>
                <a:ext uri="{FF2B5EF4-FFF2-40B4-BE49-F238E27FC236}">
                  <a16:creationId xmlns:a16="http://schemas.microsoft.com/office/drawing/2014/main" id="{05E2FFD9-8D56-3BFC-C1A2-DC51A2C7D35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851727" y="2043985"/>
              <a:ext cx="225000" cy="36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39408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C0E71B60-8E75-CA7D-81DD-290565B76D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00" y="2800800"/>
            <a:ext cx="3952415" cy="3960000"/>
          </a:xfrm>
          <a:prstGeom prst="rect">
            <a:avLst/>
          </a:prstGeom>
        </p:spPr>
      </p:pic>
      <p:graphicFrame>
        <p:nvGraphicFramePr>
          <p:cNvPr id="30" name="Tabla 29">
            <a:extLst>
              <a:ext uri="{FF2B5EF4-FFF2-40B4-BE49-F238E27FC236}">
                <a16:creationId xmlns:a16="http://schemas.microsoft.com/office/drawing/2014/main" id="{2C758684-697E-CF5F-0354-ED56AF80E5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3143472"/>
              </p:ext>
            </p:extLst>
          </p:nvPr>
        </p:nvGraphicFramePr>
        <p:xfrm>
          <a:off x="4913361" y="3091973"/>
          <a:ext cx="5113866" cy="3229103"/>
        </p:xfrm>
        <a:graphic>
          <a:graphicData uri="http://schemas.openxmlformats.org/drawingml/2006/table">
            <a:tbl>
              <a:tblPr/>
              <a:tblGrid>
                <a:gridCol w="1206884">
                  <a:extLst>
                    <a:ext uri="{9D8B030D-6E8A-4147-A177-3AD203B41FA5}">
                      <a16:colId xmlns:a16="http://schemas.microsoft.com/office/drawing/2014/main" val="3908697650"/>
                    </a:ext>
                  </a:extLst>
                </a:gridCol>
                <a:gridCol w="3906982">
                  <a:extLst>
                    <a:ext uri="{9D8B030D-6E8A-4147-A177-3AD203B41FA5}">
                      <a16:colId xmlns:a16="http://schemas.microsoft.com/office/drawing/2014/main" val="2421456459"/>
                    </a:ext>
                  </a:extLst>
                </a:gridCol>
              </a:tblGrid>
              <a:tr h="668783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ES" sz="1800" b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Territorio</a:t>
                      </a:r>
                    </a:p>
                  </a:txBody>
                  <a:tcPr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ES" sz="1800" b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Tamaño medio de las familias</a:t>
                      </a:r>
                    </a:p>
                  </a:txBody>
                  <a:tcPr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6517949"/>
                  </a:ext>
                </a:extLst>
              </a:tr>
              <a:tr h="382162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endParaRPr lang="es-ES" sz="1800" b="1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fontAlgn="b" latinLnBrk="0" hangingPunct="1"/>
                      <a:endParaRPr lang="es-ES" sz="1800" b="1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ES" sz="1800" b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4,5</a:t>
                      </a:r>
                    </a:p>
                  </a:txBody>
                  <a:tcPr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89513085"/>
                  </a:ext>
                </a:extLst>
              </a:tr>
              <a:tr h="382162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endParaRPr lang="es-ES" sz="1800" b="1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fontAlgn="b" latinLnBrk="0" hangingPunct="1"/>
                      <a:endParaRPr lang="es-ES" sz="1800" b="1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ES" sz="1800" b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2,5</a:t>
                      </a:r>
                    </a:p>
                  </a:txBody>
                  <a:tcPr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3138601"/>
                  </a:ext>
                </a:extLst>
              </a:tr>
              <a:tr h="382162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endParaRPr lang="es-ES" sz="1800" b="1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fontAlgn="b" latinLnBrk="0" hangingPunct="1"/>
                      <a:endParaRPr lang="es-ES" sz="1800" b="1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ES" sz="1800" b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2,3</a:t>
                      </a:r>
                    </a:p>
                  </a:txBody>
                  <a:tcPr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02482453"/>
                  </a:ext>
                </a:extLst>
              </a:tr>
              <a:tr h="382162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endParaRPr lang="es-ES" sz="1800" b="1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fontAlgn="b" latinLnBrk="0" hangingPunct="1"/>
                      <a:endParaRPr lang="es-ES" sz="1800" b="1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ES" sz="1800" b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2,53</a:t>
                      </a:r>
                    </a:p>
                  </a:txBody>
                  <a:tcPr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8860459"/>
                  </a:ext>
                </a:extLst>
              </a:tr>
            </a:tbl>
          </a:graphicData>
        </a:graphic>
      </p:graphicFrame>
      <p:sp>
        <p:nvSpPr>
          <p:cNvPr id="7" name="CuadroTexto 6">
            <a:extLst>
              <a:ext uri="{FF2B5EF4-FFF2-40B4-BE49-F238E27FC236}">
                <a16:creationId xmlns:a16="http://schemas.microsoft.com/office/drawing/2014/main" id="{2951B35C-F236-8682-306A-12BCFB7E9251}"/>
              </a:ext>
            </a:extLst>
          </p:cNvPr>
          <p:cNvSpPr txBox="1"/>
          <p:nvPr/>
        </p:nvSpPr>
        <p:spPr>
          <a:xfrm>
            <a:off x="284478" y="1049713"/>
            <a:ext cx="11519595" cy="1477328"/>
          </a:xfrm>
          <a:prstGeom prst="rect">
            <a:avLst/>
          </a:prstGeom>
          <a:solidFill>
            <a:srgbClr val="333333"/>
          </a:solidFill>
        </p:spPr>
        <p:txBody>
          <a:bodyPr wrap="square" rtlCol="0">
            <a:spAutoFit/>
          </a:bodyPr>
          <a:lstStyle/>
          <a:p>
            <a:pPr algn="just">
              <a:buClr>
                <a:srgbClr val="0070C0"/>
              </a:buClr>
            </a:pPr>
            <a:endParaRPr lang="es-ES" dirty="0">
              <a:solidFill>
                <a:schemeClr val="bg1"/>
              </a:solidFill>
            </a:endParaRPr>
          </a:p>
          <a:p>
            <a:pPr marL="285750" indent="-285750" algn="just"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  <a:latin typeface="Söhne"/>
              </a:rPr>
              <a:t>Familias de gran tamaño.</a:t>
            </a:r>
          </a:p>
          <a:p>
            <a:pPr marL="285750" indent="-285750" algn="just">
              <a:buClr>
                <a:srgbClr val="00B0F0"/>
              </a:buClr>
              <a:buFont typeface="Arial" panose="020B0604020202020204" pitchFamily="34" charset="0"/>
              <a:buChar char="•"/>
            </a:pPr>
            <a:endParaRPr lang="es-ES" dirty="0">
              <a:solidFill>
                <a:schemeClr val="bg1"/>
              </a:solidFill>
              <a:latin typeface="Söhne"/>
            </a:endParaRPr>
          </a:p>
          <a:p>
            <a:pPr marL="285750" indent="-285750" algn="just"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  <a:latin typeface="Söhne"/>
              </a:rPr>
              <a:t>Alta tasa de natalidad.</a:t>
            </a:r>
            <a:endParaRPr lang="es-ES" b="0" i="0" dirty="0">
              <a:solidFill>
                <a:schemeClr val="bg1"/>
              </a:solidFill>
              <a:effectLst/>
              <a:latin typeface="Söhne"/>
            </a:endParaRPr>
          </a:p>
          <a:p>
            <a:pPr algn="just"/>
            <a:endParaRPr lang="es-ES" dirty="0">
              <a:solidFill>
                <a:schemeClr val="bg1"/>
              </a:solidFill>
            </a:endParaRPr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6555C316-6C3C-F338-1A09-7C5644E9D10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262626"/>
              </a:clrFrom>
              <a:clrTo>
                <a:srgbClr val="262626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256264" y="4498428"/>
            <a:ext cx="586791" cy="441998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5F809A50-13B6-4EC2-2D29-61A4BC119575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262626"/>
              </a:clrFrom>
              <a:clrTo>
                <a:srgbClr val="262626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256264" y="5140994"/>
            <a:ext cx="594412" cy="434378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798751B8-A094-4A60-2276-29BFA09AD15F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262626"/>
              </a:clrFrom>
              <a:clrTo>
                <a:srgbClr val="262626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256264" y="5782297"/>
            <a:ext cx="586791" cy="434378"/>
          </a:xfrm>
          <a:prstGeom prst="rect">
            <a:avLst/>
          </a:prstGeom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AA1FB3AF-FCA1-3058-4D65-EB96147422A8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262626"/>
              </a:clrFrom>
              <a:clrTo>
                <a:srgbClr val="262626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256264" y="3864745"/>
            <a:ext cx="571550" cy="434378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259EDC32-92B4-1945-A840-A01AA3FCFADB}"/>
              </a:ext>
            </a:extLst>
          </p:cNvPr>
          <p:cNvSpPr txBox="1"/>
          <p:nvPr/>
        </p:nvSpPr>
        <p:spPr>
          <a:xfrm>
            <a:off x="4913361" y="6386150"/>
            <a:ext cx="6677429" cy="307777"/>
          </a:xfrm>
          <a:prstGeom prst="rect">
            <a:avLst/>
          </a:prstGeom>
          <a:solidFill>
            <a:srgbClr val="333333"/>
          </a:solidFill>
        </p:spPr>
        <p:txBody>
          <a:bodyPr wrap="square" rtlCol="0">
            <a:spAutoFit/>
          </a:bodyPr>
          <a:lstStyle/>
          <a:p>
            <a:r>
              <a:rPr lang="es-ES" sz="1400" b="1" dirty="0">
                <a:solidFill>
                  <a:schemeClr val="bg1"/>
                </a:solidFill>
              </a:rPr>
              <a:t>Fuente: </a:t>
            </a:r>
            <a:r>
              <a:rPr lang="es-ES" sz="1400" dirty="0">
                <a:solidFill>
                  <a:schemeClr val="bg1"/>
                </a:solidFill>
              </a:rPr>
              <a:t>Banco Mundial y Eurostat (2021)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A95E61B2-4DB0-9222-E195-0CEF2ADEAB17}"/>
              </a:ext>
            </a:extLst>
          </p:cNvPr>
          <p:cNvSpPr txBox="1"/>
          <p:nvPr/>
        </p:nvSpPr>
        <p:spPr>
          <a:xfrm>
            <a:off x="731291" y="201122"/>
            <a:ext cx="6677429" cy="707886"/>
          </a:xfrm>
          <a:prstGeom prst="rect">
            <a:avLst/>
          </a:prstGeom>
          <a:solidFill>
            <a:srgbClr val="333333"/>
          </a:solidFill>
        </p:spPr>
        <p:txBody>
          <a:bodyPr wrap="square" rtlCol="0">
            <a:spAutoFit/>
          </a:bodyPr>
          <a:lstStyle/>
          <a:p>
            <a:r>
              <a:rPr lang="es-ES" sz="4000" b="1" dirty="0">
                <a:solidFill>
                  <a:schemeClr val="bg1"/>
                </a:solidFill>
              </a:rPr>
              <a:t>Contexto de los datos</a:t>
            </a:r>
          </a:p>
        </p:txBody>
      </p:sp>
      <p:grpSp>
        <p:nvGrpSpPr>
          <p:cNvPr id="6" name="Grupo 5">
            <a:extLst>
              <a:ext uri="{FF2B5EF4-FFF2-40B4-BE49-F238E27FC236}">
                <a16:creationId xmlns:a16="http://schemas.microsoft.com/office/drawing/2014/main" id="{3DB639FA-CA30-5DDD-AA07-2A8018B803F4}"/>
              </a:ext>
            </a:extLst>
          </p:cNvPr>
          <p:cNvGrpSpPr/>
          <p:nvPr/>
        </p:nvGrpSpPr>
        <p:grpSpPr>
          <a:xfrm>
            <a:off x="284478" y="321065"/>
            <a:ext cx="468000" cy="468000"/>
            <a:chOff x="1730227" y="1979825"/>
            <a:chExt cx="468000" cy="468000"/>
          </a:xfrm>
        </p:grpSpPr>
        <p:sp>
          <p:nvSpPr>
            <p:cNvPr id="10" name="Elipse 9">
              <a:extLst>
                <a:ext uri="{FF2B5EF4-FFF2-40B4-BE49-F238E27FC236}">
                  <a16:creationId xmlns:a16="http://schemas.microsoft.com/office/drawing/2014/main" id="{68B37C07-DF52-2D14-0497-CDF3EF827439}"/>
                </a:ext>
              </a:extLst>
            </p:cNvPr>
            <p:cNvSpPr/>
            <p:nvPr/>
          </p:nvSpPr>
          <p:spPr>
            <a:xfrm>
              <a:off x="1730227" y="1979825"/>
              <a:ext cx="468000" cy="468000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pic>
          <p:nvPicPr>
            <p:cNvPr id="11" name="Gráfico 10">
              <a:extLst>
                <a:ext uri="{FF2B5EF4-FFF2-40B4-BE49-F238E27FC236}">
                  <a16:creationId xmlns:a16="http://schemas.microsoft.com/office/drawing/2014/main" id="{F2AE81E2-3D51-FE4B-7DE7-CCC7F1D895A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851727" y="2043985"/>
              <a:ext cx="225000" cy="36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083419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>
            <a:extLst>
              <a:ext uri="{FF2B5EF4-FFF2-40B4-BE49-F238E27FC236}">
                <a16:creationId xmlns:a16="http://schemas.microsoft.com/office/drawing/2014/main" id="{A5EA2924-DA05-B65B-9887-1FD3AD4373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5796" y="112908"/>
            <a:ext cx="4424764" cy="2628000"/>
          </a:xfrm>
          <a:prstGeom prst="rect">
            <a:avLst/>
          </a:prstGeom>
        </p:spPr>
      </p:pic>
      <p:graphicFrame>
        <p:nvGraphicFramePr>
          <p:cNvPr id="30" name="Tabla 29">
            <a:extLst>
              <a:ext uri="{FF2B5EF4-FFF2-40B4-BE49-F238E27FC236}">
                <a16:creationId xmlns:a16="http://schemas.microsoft.com/office/drawing/2014/main" id="{2C758684-697E-CF5F-0354-ED56AF80E5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9720475"/>
              </p:ext>
            </p:extLst>
          </p:nvPr>
        </p:nvGraphicFramePr>
        <p:xfrm>
          <a:off x="4913361" y="2852980"/>
          <a:ext cx="6890712" cy="3474720"/>
        </p:xfrm>
        <a:graphic>
          <a:graphicData uri="http://schemas.openxmlformats.org/drawingml/2006/table">
            <a:tbl>
              <a:tblPr/>
              <a:tblGrid>
                <a:gridCol w="1269820">
                  <a:extLst>
                    <a:ext uri="{9D8B030D-6E8A-4147-A177-3AD203B41FA5}">
                      <a16:colId xmlns:a16="http://schemas.microsoft.com/office/drawing/2014/main" val="3908697650"/>
                    </a:ext>
                  </a:extLst>
                </a:gridCol>
                <a:gridCol w="1360619">
                  <a:extLst>
                    <a:ext uri="{9D8B030D-6E8A-4147-A177-3AD203B41FA5}">
                      <a16:colId xmlns:a16="http://schemas.microsoft.com/office/drawing/2014/main" val="2421456459"/>
                    </a:ext>
                  </a:extLst>
                </a:gridCol>
                <a:gridCol w="2021055">
                  <a:extLst>
                    <a:ext uri="{9D8B030D-6E8A-4147-A177-3AD203B41FA5}">
                      <a16:colId xmlns:a16="http://schemas.microsoft.com/office/drawing/2014/main" val="2738695543"/>
                    </a:ext>
                  </a:extLst>
                </a:gridCol>
                <a:gridCol w="2239218">
                  <a:extLst>
                    <a:ext uri="{9D8B030D-6E8A-4147-A177-3AD203B41FA5}">
                      <a16:colId xmlns:a16="http://schemas.microsoft.com/office/drawing/2014/main" val="349777812"/>
                    </a:ext>
                  </a:extLst>
                </a:gridCol>
              </a:tblGrid>
              <a:tr h="668783">
                <a:tc>
                  <a:txBody>
                    <a:bodyPr/>
                    <a:lstStyle/>
                    <a:p>
                      <a:pPr algn="ctr" fontAlgn="b"/>
                      <a:r>
                        <a:rPr lang="es-ES" b="1" dirty="0">
                          <a:solidFill>
                            <a:schemeClr val="bg1"/>
                          </a:solidFill>
                          <a:effectLst/>
                        </a:rPr>
                        <a:t>Territorio</a:t>
                      </a:r>
                    </a:p>
                  </a:txBody>
                  <a:tcPr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b="1" dirty="0">
                          <a:solidFill>
                            <a:schemeClr val="bg1"/>
                          </a:solidFill>
                          <a:effectLst/>
                        </a:rPr>
                        <a:t>S. Medio anual (€ / </a:t>
                      </a:r>
                      <a:r>
                        <a:rPr kumimoji="0" lang="es-E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₹)</a:t>
                      </a:r>
                      <a:endParaRPr lang="es-ES" b="1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b="1" dirty="0">
                          <a:solidFill>
                            <a:schemeClr val="bg1"/>
                          </a:solidFill>
                          <a:effectLst/>
                        </a:rPr>
                        <a:t>S. Medio anual (€ / </a:t>
                      </a:r>
                      <a:r>
                        <a:rPr kumimoji="0" lang="es-E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₹) Empleo público</a:t>
                      </a:r>
                      <a:endParaRPr lang="es-ES" b="1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b="1" dirty="0">
                          <a:solidFill>
                            <a:schemeClr val="bg1"/>
                          </a:solidFill>
                          <a:effectLst/>
                        </a:rPr>
                        <a:t>S. Medio anual (€ / </a:t>
                      </a:r>
                      <a:r>
                        <a:rPr kumimoji="0" lang="es-E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₹) Empleo privado/autónomo</a:t>
                      </a:r>
                      <a:endParaRPr lang="es-ES" b="1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6517949"/>
                  </a:ext>
                </a:extLst>
              </a:tr>
              <a:tr h="382162">
                <a:tc>
                  <a:txBody>
                    <a:bodyPr/>
                    <a:lstStyle/>
                    <a:p>
                      <a:pPr fontAlgn="base"/>
                      <a:endParaRPr lang="es-ES" dirty="0"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s-ES" b="1" dirty="0">
                          <a:solidFill>
                            <a:schemeClr val="bg1"/>
                          </a:solidFill>
                          <a:effectLst/>
                        </a:rPr>
                        <a:t>1.785 €/ 154.350 ₹</a:t>
                      </a:r>
                    </a:p>
                  </a:txBody>
                  <a:tcPr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s-ES" b="1" dirty="0">
                          <a:solidFill>
                            <a:schemeClr val="bg1"/>
                          </a:solidFill>
                          <a:effectLst/>
                        </a:rPr>
                        <a:t>3.230 € / 279,300 ₹</a:t>
                      </a:r>
                    </a:p>
                  </a:txBody>
                  <a:tcPr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s-ES" b="1" dirty="0">
                          <a:solidFill>
                            <a:schemeClr val="bg1"/>
                          </a:solidFill>
                          <a:effectLst/>
                        </a:rPr>
                        <a:t>1.615 € / 139.650 ₹</a:t>
                      </a:r>
                    </a:p>
                  </a:txBody>
                  <a:tcPr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89513085"/>
                  </a:ext>
                </a:extLst>
              </a:tr>
              <a:tr h="382162">
                <a:tc>
                  <a:txBody>
                    <a:bodyPr/>
                    <a:lstStyle/>
                    <a:p>
                      <a:pPr fontAlgn="base"/>
                      <a:endParaRPr lang="es-ES" dirty="0"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s-ES" dirty="0">
                          <a:solidFill>
                            <a:schemeClr val="bg1"/>
                          </a:solidFill>
                          <a:effectLst/>
                        </a:rPr>
                        <a:t>32.300 </a:t>
                      </a:r>
                      <a:r>
                        <a:rPr lang="es-ES" b="0" dirty="0">
                          <a:solidFill>
                            <a:schemeClr val="bg1"/>
                          </a:solidFill>
                          <a:effectLst/>
                        </a:rPr>
                        <a:t>€</a:t>
                      </a:r>
                      <a:r>
                        <a:rPr lang="es-ES" dirty="0">
                          <a:solidFill>
                            <a:schemeClr val="bg1"/>
                          </a:solidFill>
                          <a:effectLst/>
                        </a:rPr>
                        <a:t>/ 2.793.000 </a:t>
                      </a:r>
                      <a:r>
                        <a:rPr lang="es-ES" b="0" dirty="0">
                          <a:solidFill>
                            <a:schemeClr val="bg1"/>
                          </a:solidFill>
                          <a:effectLst/>
                        </a:rPr>
                        <a:t>₹</a:t>
                      </a:r>
                    </a:p>
                  </a:txBody>
                  <a:tcPr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s-ES" dirty="0">
                          <a:solidFill>
                            <a:schemeClr val="bg1"/>
                          </a:solidFill>
                          <a:effectLst/>
                        </a:rPr>
                        <a:t>34.000 </a:t>
                      </a:r>
                      <a:r>
                        <a:rPr lang="es-ES" b="0" dirty="0">
                          <a:solidFill>
                            <a:schemeClr val="bg1"/>
                          </a:solidFill>
                          <a:effectLst/>
                        </a:rPr>
                        <a:t>€</a:t>
                      </a:r>
                      <a:r>
                        <a:rPr lang="es-ES" dirty="0">
                          <a:solidFill>
                            <a:schemeClr val="bg1"/>
                          </a:solidFill>
                          <a:effectLst/>
                        </a:rPr>
                        <a:t>/ 2.940.000 </a:t>
                      </a:r>
                      <a:r>
                        <a:rPr lang="es-ES" b="0" dirty="0">
                          <a:solidFill>
                            <a:schemeClr val="bg1"/>
                          </a:solidFill>
                          <a:effectLst/>
                        </a:rPr>
                        <a:t>₹</a:t>
                      </a:r>
                      <a:endParaRPr lang="es-ES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s-ES" dirty="0">
                          <a:solidFill>
                            <a:schemeClr val="bg1"/>
                          </a:solidFill>
                          <a:effectLst/>
                        </a:rPr>
                        <a:t>31.450 </a:t>
                      </a:r>
                      <a:r>
                        <a:rPr lang="es-ES" b="0" dirty="0">
                          <a:solidFill>
                            <a:schemeClr val="bg1"/>
                          </a:solidFill>
                          <a:effectLst/>
                        </a:rPr>
                        <a:t>€</a:t>
                      </a:r>
                      <a:r>
                        <a:rPr lang="es-ES" dirty="0">
                          <a:solidFill>
                            <a:schemeClr val="bg1"/>
                          </a:solidFill>
                          <a:effectLst/>
                        </a:rPr>
                        <a:t>/ 2.718.500 </a:t>
                      </a:r>
                      <a:r>
                        <a:rPr lang="es-ES" b="0" dirty="0">
                          <a:solidFill>
                            <a:schemeClr val="bg1"/>
                          </a:solidFill>
                          <a:effectLst/>
                        </a:rPr>
                        <a:t>₹</a:t>
                      </a:r>
                      <a:endParaRPr lang="es-ES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3138601"/>
                  </a:ext>
                </a:extLst>
              </a:tr>
              <a:tr h="382162">
                <a:tc>
                  <a:txBody>
                    <a:bodyPr/>
                    <a:lstStyle/>
                    <a:p>
                      <a:pPr fontAlgn="base"/>
                      <a:endParaRPr lang="es-ES" dirty="0"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s-ES" dirty="0">
                          <a:solidFill>
                            <a:schemeClr val="bg1"/>
                          </a:solidFill>
                          <a:effectLst/>
                        </a:rPr>
                        <a:t>34.000 </a:t>
                      </a:r>
                      <a:r>
                        <a:rPr lang="es-ES" b="0" dirty="0">
                          <a:solidFill>
                            <a:schemeClr val="bg1"/>
                          </a:solidFill>
                          <a:effectLst/>
                        </a:rPr>
                        <a:t>€</a:t>
                      </a:r>
                      <a:r>
                        <a:rPr lang="es-ES" dirty="0">
                          <a:solidFill>
                            <a:schemeClr val="bg1"/>
                          </a:solidFill>
                          <a:effectLst/>
                        </a:rPr>
                        <a:t>/ 2.940.000 </a:t>
                      </a:r>
                      <a:r>
                        <a:rPr lang="es-ES" b="0" dirty="0">
                          <a:solidFill>
                            <a:schemeClr val="bg1"/>
                          </a:solidFill>
                          <a:effectLst/>
                        </a:rPr>
                        <a:t>₹</a:t>
                      </a:r>
                      <a:endParaRPr lang="es-ES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s-ES" dirty="0">
                          <a:solidFill>
                            <a:schemeClr val="bg1"/>
                          </a:solidFill>
                          <a:effectLst/>
                        </a:rPr>
                        <a:t>38.250 </a:t>
                      </a:r>
                      <a:r>
                        <a:rPr lang="es-ES" b="0" dirty="0">
                          <a:solidFill>
                            <a:schemeClr val="bg1"/>
                          </a:solidFill>
                          <a:effectLst/>
                        </a:rPr>
                        <a:t>€</a:t>
                      </a:r>
                      <a:r>
                        <a:rPr lang="es-ES" dirty="0">
                          <a:solidFill>
                            <a:schemeClr val="bg1"/>
                          </a:solidFill>
                          <a:effectLst/>
                        </a:rPr>
                        <a:t>/ 3.305.250 </a:t>
                      </a:r>
                      <a:r>
                        <a:rPr lang="es-ES" b="0" dirty="0">
                          <a:solidFill>
                            <a:schemeClr val="bg1"/>
                          </a:solidFill>
                          <a:effectLst/>
                        </a:rPr>
                        <a:t>₹</a:t>
                      </a:r>
                      <a:endParaRPr lang="es-ES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s-ES" dirty="0">
                          <a:solidFill>
                            <a:schemeClr val="bg1"/>
                          </a:solidFill>
                          <a:effectLst/>
                        </a:rPr>
                        <a:t>33.150 </a:t>
                      </a:r>
                      <a:r>
                        <a:rPr lang="es-ES" b="0" dirty="0">
                          <a:solidFill>
                            <a:schemeClr val="bg1"/>
                          </a:solidFill>
                          <a:effectLst/>
                        </a:rPr>
                        <a:t>€</a:t>
                      </a:r>
                      <a:r>
                        <a:rPr lang="es-ES" dirty="0">
                          <a:solidFill>
                            <a:schemeClr val="bg1"/>
                          </a:solidFill>
                          <a:effectLst/>
                        </a:rPr>
                        <a:t>/ 2.864.500 </a:t>
                      </a:r>
                      <a:r>
                        <a:rPr lang="es-ES" b="0" dirty="0">
                          <a:solidFill>
                            <a:schemeClr val="bg1"/>
                          </a:solidFill>
                          <a:effectLst/>
                        </a:rPr>
                        <a:t>₹</a:t>
                      </a:r>
                      <a:endParaRPr lang="es-ES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02482453"/>
                  </a:ext>
                </a:extLst>
              </a:tr>
              <a:tr h="382162">
                <a:tc>
                  <a:txBody>
                    <a:bodyPr/>
                    <a:lstStyle/>
                    <a:p>
                      <a:pPr fontAlgn="base"/>
                      <a:endParaRPr lang="es-ES" dirty="0"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s-ES">
                          <a:solidFill>
                            <a:schemeClr val="bg1"/>
                          </a:solidFill>
                          <a:effectLst/>
                        </a:rPr>
                        <a:t>€45,900 / ₹3,969,000</a:t>
                      </a:r>
                    </a:p>
                  </a:txBody>
                  <a:tcPr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s-ES">
                          <a:solidFill>
                            <a:schemeClr val="bg1"/>
                          </a:solidFill>
                          <a:effectLst/>
                        </a:rPr>
                        <a:t>€45,050 / ₹3,895,500</a:t>
                      </a:r>
                    </a:p>
                  </a:txBody>
                  <a:tcPr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s-ES" dirty="0">
                          <a:solidFill>
                            <a:schemeClr val="bg1"/>
                          </a:solidFill>
                          <a:effectLst/>
                        </a:rPr>
                        <a:t>€45,900 / ₹3,969,000</a:t>
                      </a:r>
                    </a:p>
                  </a:txBody>
                  <a:tcPr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8860459"/>
                  </a:ext>
                </a:extLst>
              </a:tr>
            </a:tbl>
          </a:graphicData>
        </a:graphic>
      </p:graphicFrame>
      <p:pic>
        <p:nvPicPr>
          <p:cNvPr id="19" name="Imagen 18">
            <a:extLst>
              <a:ext uri="{FF2B5EF4-FFF2-40B4-BE49-F238E27FC236}">
                <a16:creationId xmlns:a16="http://schemas.microsoft.com/office/drawing/2014/main" id="{6555C316-6C3C-F338-1A09-7C5644E9D10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262626"/>
              </a:clrFrom>
              <a:clrTo>
                <a:srgbClr val="262626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256264" y="4498428"/>
            <a:ext cx="586791" cy="441998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5F809A50-13B6-4EC2-2D29-61A4BC119575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262626"/>
              </a:clrFrom>
              <a:clrTo>
                <a:srgbClr val="262626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256264" y="5140994"/>
            <a:ext cx="594412" cy="434378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798751B8-A094-4A60-2276-29BFA09AD15F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262626"/>
              </a:clrFrom>
              <a:clrTo>
                <a:srgbClr val="262626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256264" y="5782297"/>
            <a:ext cx="586791" cy="434378"/>
          </a:xfrm>
          <a:prstGeom prst="rect">
            <a:avLst/>
          </a:prstGeom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AA1FB3AF-FCA1-3058-4D65-EB96147422A8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262626"/>
              </a:clrFrom>
              <a:clrTo>
                <a:srgbClr val="262626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256264" y="3864745"/>
            <a:ext cx="571550" cy="434378"/>
          </a:xfrm>
          <a:prstGeom prst="rect">
            <a:avLst/>
          </a:prstGeom>
        </p:spPr>
      </p:pic>
      <p:sp>
        <p:nvSpPr>
          <p:cNvPr id="31" name="CuadroTexto 30">
            <a:extLst>
              <a:ext uri="{FF2B5EF4-FFF2-40B4-BE49-F238E27FC236}">
                <a16:creationId xmlns:a16="http://schemas.microsoft.com/office/drawing/2014/main" id="{F13F9908-664F-77B8-F810-02741901EC43}"/>
              </a:ext>
            </a:extLst>
          </p:cNvPr>
          <p:cNvSpPr txBox="1"/>
          <p:nvPr/>
        </p:nvSpPr>
        <p:spPr>
          <a:xfrm>
            <a:off x="4913361" y="6386150"/>
            <a:ext cx="6677429" cy="307777"/>
          </a:xfrm>
          <a:prstGeom prst="rect">
            <a:avLst/>
          </a:prstGeom>
          <a:solidFill>
            <a:srgbClr val="333333"/>
          </a:solidFill>
        </p:spPr>
        <p:txBody>
          <a:bodyPr wrap="square" rtlCol="0">
            <a:spAutoFit/>
          </a:bodyPr>
          <a:lstStyle/>
          <a:p>
            <a:r>
              <a:rPr lang="es-ES" sz="1400" b="1" dirty="0">
                <a:solidFill>
                  <a:schemeClr val="bg1"/>
                </a:solidFill>
              </a:rPr>
              <a:t>Fuente: </a:t>
            </a:r>
            <a:r>
              <a:rPr lang="es-ES" sz="1400" dirty="0">
                <a:solidFill>
                  <a:schemeClr val="bg1"/>
                </a:solidFill>
              </a:rPr>
              <a:t>Banco Mundial y Eurostat (2021)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0243E8E-C8C3-FFA1-6326-FB9C604C7E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8000" y="2800800"/>
            <a:ext cx="3704057" cy="3960000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2951B35C-F236-8682-306A-12BCFB7E9251}"/>
              </a:ext>
            </a:extLst>
          </p:cNvPr>
          <p:cNvSpPr txBox="1"/>
          <p:nvPr/>
        </p:nvSpPr>
        <p:spPr>
          <a:xfrm>
            <a:off x="284479" y="1049713"/>
            <a:ext cx="8544562" cy="1754326"/>
          </a:xfrm>
          <a:prstGeom prst="rect">
            <a:avLst/>
          </a:prstGeom>
          <a:solidFill>
            <a:srgbClr val="333333">
              <a:alpha val="0"/>
            </a:srgbClr>
          </a:solidFill>
        </p:spPr>
        <p:txBody>
          <a:bodyPr wrap="square" rtlCol="0">
            <a:spAutoFit/>
          </a:bodyPr>
          <a:lstStyle/>
          <a:p>
            <a:pPr marL="285750" indent="-285750" algn="just">
              <a:buClr>
                <a:srgbClr val="00B0F0"/>
              </a:buClr>
              <a:buFont typeface="Arial" panose="020B0604020202020204" pitchFamily="34" charset="0"/>
              <a:buChar char="•"/>
            </a:pPr>
            <a:endParaRPr lang="es-ES" dirty="0">
              <a:solidFill>
                <a:schemeClr val="bg1"/>
              </a:solidFill>
            </a:endParaRPr>
          </a:p>
          <a:p>
            <a:pPr marL="285750" indent="-285750" algn="just"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  <a:latin typeface="Söhne"/>
              </a:rPr>
              <a:t>Los datos no representan la realidad del país, son personas con altos ingresos.</a:t>
            </a:r>
          </a:p>
          <a:p>
            <a:pPr marL="285750" indent="-285750" algn="just">
              <a:buClr>
                <a:srgbClr val="00B0F0"/>
              </a:buClr>
              <a:buFont typeface="Arial" panose="020B0604020202020204" pitchFamily="34" charset="0"/>
              <a:buChar char="•"/>
            </a:pPr>
            <a:endParaRPr lang="es-ES" b="0" i="0" dirty="0">
              <a:solidFill>
                <a:schemeClr val="bg1"/>
              </a:solidFill>
              <a:effectLst/>
              <a:latin typeface="Söhne"/>
            </a:endParaRPr>
          </a:p>
          <a:p>
            <a:pPr marL="285750" indent="-285750" algn="just"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es-ES" b="0" i="0" dirty="0">
                <a:solidFill>
                  <a:schemeClr val="bg1"/>
                </a:solidFill>
                <a:effectLst/>
                <a:latin typeface="Söhne"/>
              </a:rPr>
              <a:t>La mayor parte del país no tiene gran capacidad econ</a:t>
            </a:r>
            <a:r>
              <a:rPr lang="es-ES" dirty="0">
                <a:solidFill>
                  <a:schemeClr val="bg1"/>
                </a:solidFill>
                <a:latin typeface="Söhne"/>
              </a:rPr>
              <a:t>ómica para viajar.</a:t>
            </a:r>
          </a:p>
          <a:p>
            <a:pPr marL="285750" indent="-285750" algn="just">
              <a:buClr>
                <a:srgbClr val="00B0F0"/>
              </a:buClr>
              <a:buFont typeface="Arial" panose="020B0604020202020204" pitchFamily="34" charset="0"/>
              <a:buChar char="•"/>
            </a:pPr>
            <a:endParaRPr lang="es-ES" b="0" i="0" dirty="0">
              <a:solidFill>
                <a:schemeClr val="bg1"/>
              </a:solidFill>
              <a:effectLst/>
              <a:latin typeface="Söhne"/>
            </a:endParaRPr>
          </a:p>
          <a:p>
            <a:pPr marL="285750" indent="-285750" algn="just"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  <a:latin typeface="Söhne"/>
              </a:rPr>
              <a:t>Población altamente segmentada.</a:t>
            </a:r>
            <a:endParaRPr lang="es-ES" b="0" i="0" dirty="0">
              <a:solidFill>
                <a:schemeClr val="bg1"/>
              </a:solidFill>
              <a:effectLst/>
              <a:latin typeface="Söhne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D2AE0FFC-6A2A-6617-2714-163863F0F6B6}"/>
              </a:ext>
            </a:extLst>
          </p:cNvPr>
          <p:cNvSpPr txBox="1"/>
          <p:nvPr/>
        </p:nvSpPr>
        <p:spPr>
          <a:xfrm>
            <a:off x="731291" y="201122"/>
            <a:ext cx="6677429" cy="707886"/>
          </a:xfrm>
          <a:prstGeom prst="rect">
            <a:avLst/>
          </a:prstGeom>
          <a:solidFill>
            <a:srgbClr val="333333"/>
          </a:solidFill>
        </p:spPr>
        <p:txBody>
          <a:bodyPr wrap="square" rtlCol="0">
            <a:spAutoFit/>
          </a:bodyPr>
          <a:lstStyle/>
          <a:p>
            <a:r>
              <a:rPr lang="es-ES" sz="4000" b="1" dirty="0">
                <a:solidFill>
                  <a:schemeClr val="bg1"/>
                </a:solidFill>
              </a:rPr>
              <a:t>Contexto de los datos</a:t>
            </a:r>
          </a:p>
        </p:txBody>
      </p:sp>
      <p:grpSp>
        <p:nvGrpSpPr>
          <p:cNvPr id="6" name="Grupo 5">
            <a:extLst>
              <a:ext uri="{FF2B5EF4-FFF2-40B4-BE49-F238E27FC236}">
                <a16:creationId xmlns:a16="http://schemas.microsoft.com/office/drawing/2014/main" id="{1427D18F-0DA7-964B-8CCE-88CC9E33B370}"/>
              </a:ext>
            </a:extLst>
          </p:cNvPr>
          <p:cNvGrpSpPr/>
          <p:nvPr/>
        </p:nvGrpSpPr>
        <p:grpSpPr>
          <a:xfrm>
            <a:off x="284478" y="321065"/>
            <a:ext cx="468000" cy="468000"/>
            <a:chOff x="1730227" y="1979825"/>
            <a:chExt cx="468000" cy="468000"/>
          </a:xfrm>
        </p:grpSpPr>
        <p:sp>
          <p:nvSpPr>
            <p:cNvPr id="11" name="Elipse 10">
              <a:extLst>
                <a:ext uri="{FF2B5EF4-FFF2-40B4-BE49-F238E27FC236}">
                  <a16:creationId xmlns:a16="http://schemas.microsoft.com/office/drawing/2014/main" id="{C7944261-62EB-9D7E-5954-1FFE8B2705BF}"/>
                </a:ext>
              </a:extLst>
            </p:cNvPr>
            <p:cNvSpPr/>
            <p:nvPr/>
          </p:nvSpPr>
          <p:spPr>
            <a:xfrm>
              <a:off x="1730227" y="1979825"/>
              <a:ext cx="468000" cy="468000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pic>
          <p:nvPicPr>
            <p:cNvPr id="12" name="Gráfico 11">
              <a:extLst>
                <a:ext uri="{FF2B5EF4-FFF2-40B4-BE49-F238E27FC236}">
                  <a16:creationId xmlns:a16="http://schemas.microsoft.com/office/drawing/2014/main" id="{7A5FF3B1-B40C-1CF8-9072-75AB4064D5A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851727" y="2043985"/>
              <a:ext cx="225000" cy="36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74046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>
            <a:extLst>
              <a:ext uri="{FF2B5EF4-FFF2-40B4-BE49-F238E27FC236}">
                <a16:creationId xmlns:a16="http://schemas.microsoft.com/office/drawing/2014/main" id="{B29A0138-D6D1-B16F-871A-91CC7E7782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440" y="2852980"/>
            <a:ext cx="4510950" cy="3600000"/>
          </a:xfrm>
          <a:prstGeom prst="rect">
            <a:avLst/>
          </a:prstGeom>
        </p:spPr>
      </p:pic>
      <p:graphicFrame>
        <p:nvGraphicFramePr>
          <p:cNvPr id="30" name="Tabla 29">
            <a:extLst>
              <a:ext uri="{FF2B5EF4-FFF2-40B4-BE49-F238E27FC236}">
                <a16:creationId xmlns:a16="http://schemas.microsoft.com/office/drawing/2014/main" id="{2C758684-697E-CF5F-0354-ED56AF80E5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7721889"/>
              </p:ext>
            </p:extLst>
          </p:nvPr>
        </p:nvGraphicFramePr>
        <p:xfrm>
          <a:off x="4913361" y="2852980"/>
          <a:ext cx="4982479" cy="3229103"/>
        </p:xfrm>
        <a:graphic>
          <a:graphicData uri="http://schemas.openxmlformats.org/drawingml/2006/table">
            <a:tbl>
              <a:tblPr/>
              <a:tblGrid>
                <a:gridCol w="1269820">
                  <a:extLst>
                    <a:ext uri="{9D8B030D-6E8A-4147-A177-3AD203B41FA5}">
                      <a16:colId xmlns:a16="http://schemas.microsoft.com/office/drawing/2014/main" val="3908697650"/>
                    </a:ext>
                  </a:extLst>
                </a:gridCol>
                <a:gridCol w="3712659">
                  <a:extLst>
                    <a:ext uri="{9D8B030D-6E8A-4147-A177-3AD203B41FA5}">
                      <a16:colId xmlns:a16="http://schemas.microsoft.com/office/drawing/2014/main" val="2421456459"/>
                    </a:ext>
                  </a:extLst>
                </a:gridCol>
              </a:tblGrid>
              <a:tr h="668783">
                <a:tc>
                  <a:txBody>
                    <a:bodyPr/>
                    <a:lstStyle/>
                    <a:p>
                      <a:pPr fontAlgn="b"/>
                      <a:r>
                        <a:rPr lang="es-ES" b="1" dirty="0">
                          <a:solidFill>
                            <a:schemeClr val="bg1"/>
                          </a:solidFill>
                          <a:effectLst/>
                        </a:rPr>
                        <a:t>Territorio</a:t>
                      </a:r>
                    </a:p>
                  </a:txBody>
                  <a:tcPr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s-ES" b="1" dirty="0">
                          <a:solidFill>
                            <a:schemeClr val="bg1"/>
                          </a:solidFill>
                          <a:effectLst/>
                        </a:rPr>
                        <a:t>Población con estudios universitarios superiores</a:t>
                      </a:r>
                    </a:p>
                  </a:txBody>
                  <a:tcPr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6517949"/>
                  </a:ext>
                </a:extLst>
              </a:tr>
              <a:tr h="382162">
                <a:tc>
                  <a:txBody>
                    <a:bodyPr/>
                    <a:lstStyle/>
                    <a:p>
                      <a:pPr fontAlgn="base"/>
                      <a:endParaRPr lang="es-ES" dirty="0">
                        <a:effectLst/>
                      </a:endParaRPr>
                    </a:p>
                    <a:p>
                      <a:pPr fontAlgn="base"/>
                      <a:endParaRPr lang="es-ES" dirty="0"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s-ES" b="1" dirty="0">
                          <a:solidFill>
                            <a:schemeClr val="bg1"/>
                          </a:solidFill>
                          <a:effectLst/>
                        </a:rPr>
                        <a:t>10.6%</a:t>
                      </a:r>
                    </a:p>
                  </a:txBody>
                  <a:tcPr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89513085"/>
                  </a:ext>
                </a:extLst>
              </a:tr>
              <a:tr h="382162">
                <a:tc>
                  <a:txBody>
                    <a:bodyPr/>
                    <a:lstStyle/>
                    <a:p>
                      <a:pPr fontAlgn="base"/>
                      <a:endParaRPr lang="es-ES" dirty="0">
                        <a:effectLst/>
                      </a:endParaRPr>
                    </a:p>
                    <a:p>
                      <a:pPr fontAlgn="base"/>
                      <a:endParaRPr lang="es-ES" dirty="0"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s-ES" dirty="0">
                          <a:solidFill>
                            <a:schemeClr val="bg1"/>
                          </a:solidFill>
                          <a:effectLst/>
                        </a:rPr>
                        <a:t>42.6%</a:t>
                      </a:r>
                    </a:p>
                  </a:txBody>
                  <a:tcPr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3138601"/>
                  </a:ext>
                </a:extLst>
              </a:tr>
              <a:tr h="382162">
                <a:tc>
                  <a:txBody>
                    <a:bodyPr/>
                    <a:lstStyle/>
                    <a:p>
                      <a:pPr fontAlgn="base"/>
                      <a:endParaRPr lang="es-ES" dirty="0">
                        <a:effectLst/>
                      </a:endParaRPr>
                    </a:p>
                    <a:p>
                      <a:pPr fontAlgn="base"/>
                      <a:endParaRPr lang="es-ES" dirty="0"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s-ES" dirty="0">
                          <a:solidFill>
                            <a:schemeClr val="bg1"/>
                          </a:solidFill>
                          <a:effectLst/>
                        </a:rPr>
                        <a:t>40.0% </a:t>
                      </a:r>
                    </a:p>
                  </a:txBody>
                  <a:tcPr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02482453"/>
                  </a:ext>
                </a:extLst>
              </a:tr>
              <a:tr h="382162">
                <a:tc>
                  <a:txBody>
                    <a:bodyPr/>
                    <a:lstStyle/>
                    <a:p>
                      <a:pPr fontAlgn="base"/>
                      <a:endParaRPr lang="es-ES" dirty="0">
                        <a:effectLst/>
                      </a:endParaRPr>
                    </a:p>
                    <a:p>
                      <a:pPr fontAlgn="base"/>
                      <a:endParaRPr lang="es-ES" dirty="0"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s-ES" dirty="0">
                          <a:solidFill>
                            <a:schemeClr val="bg1"/>
                          </a:solidFill>
                          <a:effectLst/>
                        </a:rPr>
                        <a:t>36.6%</a:t>
                      </a:r>
                    </a:p>
                  </a:txBody>
                  <a:tcPr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8860459"/>
                  </a:ext>
                </a:extLst>
              </a:tr>
            </a:tbl>
          </a:graphicData>
        </a:graphic>
      </p:graphicFrame>
      <p:pic>
        <p:nvPicPr>
          <p:cNvPr id="19" name="Imagen 18">
            <a:extLst>
              <a:ext uri="{FF2B5EF4-FFF2-40B4-BE49-F238E27FC236}">
                <a16:creationId xmlns:a16="http://schemas.microsoft.com/office/drawing/2014/main" id="{6555C316-6C3C-F338-1A09-7C5644E9D10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262626"/>
              </a:clrFrom>
              <a:clrTo>
                <a:srgbClr val="262626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256264" y="4264748"/>
            <a:ext cx="586791" cy="441998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5F809A50-13B6-4EC2-2D29-61A4BC119575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262626"/>
              </a:clrFrom>
              <a:clrTo>
                <a:srgbClr val="262626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256264" y="4907314"/>
            <a:ext cx="594412" cy="434378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798751B8-A094-4A60-2276-29BFA09AD15F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262626"/>
              </a:clrFrom>
              <a:clrTo>
                <a:srgbClr val="262626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256264" y="5548617"/>
            <a:ext cx="586791" cy="434378"/>
          </a:xfrm>
          <a:prstGeom prst="rect">
            <a:avLst/>
          </a:prstGeom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AA1FB3AF-FCA1-3058-4D65-EB96147422A8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262626"/>
              </a:clrFrom>
              <a:clrTo>
                <a:srgbClr val="262626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256264" y="3631065"/>
            <a:ext cx="571550" cy="434378"/>
          </a:xfrm>
          <a:prstGeom prst="rect">
            <a:avLst/>
          </a:prstGeom>
        </p:spPr>
      </p:pic>
      <p:sp>
        <p:nvSpPr>
          <p:cNvPr id="31" name="CuadroTexto 30">
            <a:extLst>
              <a:ext uri="{FF2B5EF4-FFF2-40B4-BE49-F238E27FC236}">
                <a16:creationId xmlns:a16="http://schemas.microsoft.com/office/drawing/2014/main" id="{F13F9908-664F-77B8-F810-02741901EC43}"/>
              </a:ext>
            </a:extLst>
          </p:cNvPr>
          <p:cNvSpPr txBox="1"/>
          <p:nvPr/>
        </p:nvSpPr>
        <p:spPr>
          <a:xfrm>
            <a:off x="4913361" y="6386150"/>
            <a:ext cx="6677429" cy="307777"/>
          </a:xfrm>
          <a:prstGeom prst="rect">
            <a:avLst/>
          </a:prstGeom>
          <a:solidFill>
            <a:srgbClr val="333333"/>
          </a:solidFill>
        </p:spPr>
        <p:txBody>
          <a:bodyPr wrap="square" rtlCol="0">
            <a:spAutoFit/>
          </a:bodyPr>
          <a:lstStyle/>
          <a:p>
            <a:r>
              <a:rPr lang="es-ES" sz="1400" b="1" dirty="0">
                <a:solidFill>
                  <a:schemeClr val="bg1"/>
                </a:solidFill>
              </a:rPr>
              <a:t>Fuente: </a:t>
            </a:r>
            <a:r>
              <a:rPr lang="es-ES" sz="1400" dirty="0">
                <a:solidFill>
                  <a:schemeClr val="bg1"/>
                </a:solidFill>
              </a:rPr>
              <a:t>Banco Mundial y Eurostat (2021)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2951B35C-F236-8682-306A-12BCFB7E9251}"/>
              </a:ext>
            </a:extLst>
          </p:cNvPr>
          <p:cNvSpPr txBox="1"/>
          <p:nvPr/>
        </p:nvSpPr>
        <p:spPr>
          <a:xfrm>
            <a:off x="284478" y="1049713"/>
            <a:ext cx="11419841" cy="1754326"/>
          </a:xfrm>
          <a:prstGeom prst="rect">
            <a:avLst/>
          </a:prstGeom>
          <a:solidFill>
            <a:srgbClr val="333333">
              <a:alpha val="0"/>
            </a:srgbClr>
          </a:solidFill>
        </p:spPr>
        <p:txBody>
          <a:bodyPr wrap="square" rtlCol="0">
            <a:spAutoFit/>
          </a:bodyPr>
          <a:lstStyle/>
          <a:p>
            <a:pPr marL="285750" indent="-285750" algn="just"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  <a:latin typeface="Söhne"/>
              </a:rPr>
              <a:t>Recordemos que es un segmento de población con altos ingresos. </a:t>
            </a:r>
          </a:p>
          <a:p>
            <a:pPr marL="285750" indent="-285750" algn="just">
              <a:buClr>
                <a:srgbClr val="00B0F0"/>
              </a:buClr>
              <a:buFont typeface="Arial" panose="020B0604020202020204" pitchFamily="34" charset="0"/>
              <a:buChar char="•"/>
            </a:pPr>
            <a:endParaRPr lang="es-ES" dirty="0">
              <a:solidFill>
                <a:schemeClr val="bg1"/>
              </a:solidFill>
              <a:latin typeface="Söhne"/>
            </a:endParaRPr>
          </a:p>
          <a:p>
            <a:pPr marL="285750" indent="-285750" algn="just"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es-ES" b="1" dirty="0">
                <a:solidFill>
                  <a:schemeClr val="bg1"/>
                </a:solidFill>
                <a:latin typeface="Söhne"/>
              </a:rPr>
              <a:t>Acceso a estudios superiores: </a:t>
            </a:r>
            <a:r>
              <a:rPr lang="es-ES" dirty="0">
                <a:solidFill>
                  <a:schemeClr val="bg1"/>
                </a:solidFill>
                <a:latin typeface="Söhne"/>
              </a:rPr>
              <a:t>Tener una familia acomodada puede favorecer tener acceso a estudios superiores.</a:t>
            </a:r>
          </a:p>
          <a:p>
            <a:pPr marL="285750" indent="-285750" algn="just">
              <a:buClr>
                <a:srgbClr val="00B0F0"/>
              </a:buClr>
              <a:buFont typeface="Arial" panose="020B0604020202020204" pitchFamily="34" charset="0"/>
              <a:buChar char="•"/>
            </a:pPr>
            <a:endParaRPr lang="es-ES" dirty="0">
              <a:solidFill>
                <a:schemeClr val="bg1"/>
              </a:solidFill>
              <a:latin typeface="Söhne"/>
            </a:endParaRPr>
          </a:p>
          <a:p>
            <a:pPr marL="285750" indent="-285750" algn="just"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es-ES" b="1" dirty="0">
                <a:solidFill>
                  <a:schemeClr val="bg1"/>
                </a:solidFill>
                <a:latin typeface="Söhne"/>
              </a:rPr>
              <a:t>Mejores trabajos: </a:t>
            </a:r>
            <a:r>
              <a:rPr lang="es-ES" dirty="0">
                <a:solidFill>
                  <a:schemeClr val="bg1"/>
                </a:solidFill>
                <a:latin typeface="Söhne"/>
              </a:rPr>
              <a:t>Tener estudios superiores puede abrir las puertas a obtener un trabajo mejor remunerado.</a:t>
            </a:r>
          </a:p>
          <a:p>
            <a:pPr marL="285750" indent="-285750" algn="just">
              <a:buClr>
                <a:srgbClr val="0070C0"/>
              </a:buClr>
              <a:buFont typeface="Arial" panose="020B0604020202020204" pitchFamily="34" charset="0"/>
              <a:buChar char="•"/>
            </a:pPr>
            <a:endParaRPr lang="es-ES" dirty="0">
              <a:solidFill>
                <a:schemeClr val="bg1"/>
              </a:solidFill>
              <a:latin typeface="Söhne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D67FA049-3F4D-04E1-1E91-93C595E0E691}"/>
              </a:ext>
            </a:extLst>
          </p:cNvPr>
          <p:cNvSpPr txBox="1"/>
          <p:nvPr/>
        </p:nvSpPr>
        <p:spPr>
          <a:xfrm>
            <a:off x="731291" y="201122"/>
            <a:ext cx="6677429" cy="707886"/>
          </a:xfrm>
          <a:prstGeom prst="rect">
            <a:avLst/>
          </a:prstGeom>
          <a:solidFill>
            <a:srgbClr val="333333"/>
          </a:solidFill>
        </p:spPr>
        <p:txBody>
          <a:bodyPr wrap="square" rtlCol="0">
            <a:spAutoFit/>
          </a:bodyPr>
          <a:lstStyle/>
          <a:p>
            <a:r>
              <a:rPr lang="es-ES" sz="4000" b="1" dirty="0">
                <a:solidFill>
                  <a:schemeClr val="bg1"/>
                </a:solidFill>
              </a:rPr>
              <a:t>Contexto de los datos</a:t>
            </a:r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37D119BD-CCF7-097F-0433-8B112D390BDA}"/>
              </a:ext>
            </a:extLst>
          </p:cNvPr>
          <p:cNvGrpSpPr/>
          <p:nvPr/>
        </p:nvGrpSpPr>
        <p:grpSpPr>
          <a:xfrm>
            <a:off x="284478" y="321065"/>
            <a:ext cx="468000" cy="468000"/>
            <a:chOff x="1730227" y="1979825"/>
            <a:chExt cx="468000" cy="468000"/>
          </a:xfrm>
        </p:grpSpPr>
        <p:sp>
          <p:nvSpPr>
            <p:cNvPr id="10" name="Elipse 9">
              <a:extLst>
                <a:ext uri="{FF2B5EF4-FFF2-40B4-BE49-F238E27FC236}">
                  <a16:creationId xmlns:a16="http://schemas.microsoft.com/office/drawing/2014/main" id="{3834CF5A-CF07-9695-5B54-4AFC11641E1F}"/>
                </a:ext>
              </a:extLst>
            </p:cNvPr>
            <p:cNvSpPr/>
            <p:nvPr/>
          </p:nvSpPr>
          <p:spPr>
            <a:xfrm>
              <a:off x="1730227" y="1979825"/>
              <a:ext cx="468000" cy="468000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pic>
          <p:nvPicPr>
            <p:cNvPr id="11" name="Gráfico 10">
              <a:extLst>
                <a:ext uri="{FF2B5EF4-FFF2-40B4-BE49-F238E27FC236}">
                  <a16:creationId xmlns:a16="http://schemas.microsoft.com/office/drawing/2014/main" id="{FE63C7BD-454E-4165-64C3-14F19FFC043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851727" y="2043985"/>
              <a:ext cx="225000" cy="36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268359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n 14">
            <a:extLst>
              <a:ext uri="{FF2B5EF4-FFF2-40B4-BE49-F238E27FC236}">
                <a16:creationId xmlns:a16="http://schemas.microsoft.com/office/drawing/2014/main" id="{317E3BBF-6E0A-3C2B-D841-D79937F18D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592" y="3186558"/>
            <a:ext cx="4275000" cy="3420000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1A6FD39D-AEAB-E53C-7F3A-7A070FDC8A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0528" y="3186558"/>
            <a:ext cx="4285403" cy="3420000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3C476EAB-9C5C-59F7-ECEB-0913FAD3B3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3412" y="3186558"/>
            <a:ext cx="4285403" cy="3420000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2951B35C-F236-8682-306A-12BCFB7E9251}"/>
              </a:ext>
            </a:extLst>
          </p:cNvPr>
          <p:cNvSpPr txBox="1"/>
          <p:nvPr/>
        </p:nvSpPr>
        <p:spPr>
          <a:xfrm>
            <a:off x="284478" y="1049713"/>
            <a:ext cx="11419841" cy="2031325"/>
          </a:xfrm>
          <a:prstGeom prst="rect">
            <a:avLst/>
          </a:prstGeom>
          <a:solidFill>
            <a:srgbClr val="333333">
              <a:alpha val="0"/>
            </a:srgbClr>
          </a:solidFill>
        </p:spPr>
        <p:txBody>
          <a:bodyPr wrap="square" rtlCol="0">
            <a:spAutoFit/>
          </a:bodyPr>
          <a:lstStyle/>
          <a:p>
            <a:pPr marL="285750" indent="-285750" algn="just"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es-ES" b="1" dirty="0">
                <a:solidFill>
                  <a:schemeClr val="bg1"/>
                </a:solidFill>
                <a:latin typeface="Söhne"/>
              </a:rPr>
              <a:t>Acceso a sanidad: </a:t>
            </a:r>
            <a:r>
              <a:rPr lang="es-ES" dirty="0">
                <a:solidFill>
                  <a:schemeClr val="bg1"/>
                </a:solidFill>
                <a:latin typeface="Söhne"/>
              </a:rPr>
              <a:t>La sanidad en la India es pública y gratuita o de bajo coste para los ciudadanos.</a:t>
            </a:r>
          </a:p>
          <a:p>
            <a:pPr marL="285750" indent="-285750" algn="just"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  <a:latin typeface="Söhne"/>
              </a:rPr>
              <a:t>Existe una gran falta de recursos e infraestructuras que no puede absorber la demanda de la población.</a:t>
            </a:r>
          </a:p>
          <a:p>
            <a:pPr marL="285750" indent="-285750" algn="just"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  <a:latin typeface="Söhne"/>
              </a:rPr>
              <a:t>Gran contraste entre zonas rurales y grandes ciudades.</a:t>
            </a:r>
          </a:p>
          <a:p>
            <a:pPr marL="285750" indent="-285750" algn="just">
              <a:buClr>
                <a:srgbClr val="00B0F0"/>
              </a:buClr>
              <a:buFont typeface="Arial" panose="020B0604020202020204" pitchFamily="34" charset="0"/>
              <a:buChar char="•"/>
            </a:pPr>
            <a:endParaRPr lang="es-ES" dirty="0">
              <a:solidFill>
                <a:schemeClr val="bg1"/>
              </a:solidFill>
              <a:latin typeface="Söhne"/>
            </a:endParaRPr>
          </a:p>
          <a:p>
            <a:pPr marL="285750" indent="-285750" algn="just"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es-ES" b="1" dirty="0">
                <a:solidFill>
                  <a:schemeClr val="bg1"/>
                </a:solidFill>
                <a:latin typeface="Söhne"/>
              </a:rPr>
              <a:t>Viajar en avión es un lujo: </a:t>
            </a:r>
            <a:r>
              <a:rPr lang="es-ES" dirty="0">
                <a:solidFill>
                  <a:schemeClr val="bg1"/>
                </a:solidFill>
                <a:latin typeface="Söhne"/>
              </a:rPr>
              <a:t>Para la clase media, viajar en avión es prohibitivo.</a:t>
            </a:r>
          </a:p>
          <a:p>
            <a:pPr marL="285750" indent="-285750" algn="just"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  <a:latin typeface="Söhne"/>
              </a:rPr>
              <a:t>Crecimiento del número de vuelos y viajeros: A pesar de ello, el número de vuelos y viajeros no para de crecer, lo que puede tener implicaciones en la demanda de seguros de viaje.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2A8AEF17-368D-71EE-BE08-BDF956858A4E}"/>
              </a:ext>
            </a:extLst>
          </p:cNvPr>
          <p:cNvSpPr txBox="1"/>
          <p:nvPr/>
        </p:nvSpPr>
        <p:spPr>
          <a:xfrm>
            <a:off x="731291" y="201122"/>
            <a:ext cx="6677429" cy="707886"/>
          </a:xfrm>
          <a:prstGeom prst="rect">
            <a:avLst/>
          </a:prstGeom>
          <a:solidFill>
            <a:srgbClr val="333333"/>
          </a:solidFill>
        </p:spPr>
        <p:txBody>
          <a:bodyPr wrap="square" rtlCol="0">
            <a:spAutoFit/>
          </a:bodyPr>
          <a:lstStyle/>
          <a:p>
            <a:r>
              <a:rPr lang="es-ES" sz="4000" b="1" dirty="0">
                <a:solidFill>
                  <a:schemeClr val="bg1"/>
                </a:solidFill>
              </a:rPr>
              <a:t>Contexto de los datos</a:t>
            </a:r>
          </a:p>
        </p:txBody>
      </p:sp>
      <p:grpSp>
        <p:nvGrpSpPr>
          <p:cNvPr id="6" name="Grupo 5">
            <a:extLst>
              <a:ext uri="{FF2B5EF4-FFF2-40B4-BE49-F238E27FC236}">
                <a16:creationId xmlns:a16="http://schemas.microsoft.com/office/drawing/2014/main" id="{C988CB1D-B0B4-802C-3EA6-B131F37AE3DB}"/>
              </a:ext>
            </a:extLst>
          </p:cNvPr>
          <p:cNvGrpSpPr/>
          <p:nvPr/>
        </p:nvGrpSpPr>
        <p:grpSpPr>
          <a:xfrm>
            <a:off x="284478" y="321065"/>
            <a:ext cx="468000" cy="468000"/>
            <a:chOff x="1730227" y="1979825"/>
            <a:chExt cx="468000" cy="468000"/>
          </a:xfrm>
        </p:grpSpPr>
        <p:sp>
          <p:nvSpPr>
            <p:cNvPr id="10" name="Elipse 9">
              <a:extLst>
                <a:ext uri="{FF2B5EF4-FFF2-40B4-BE49-F238E27FC236}">
                  <a16:creationId xmlns:a16="http://schemas.microsoft.com/office/drawing/2014/main" id="{5E52FA9E-8CA9-4497-80DD-E0E69A27975B}"/>
                </a:ext>
              </a:extLst>
            </p:cNvPr>
            <p:cNvSpPr/>
            <p:nvPr/>
          </p:nvSpPr>
          <p:spPr>
            <a:xfrm>
              <a:off x="1730227" y="1979825"/>
              <a:ext cx="468000" cy="468000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pic>
          <p:nvPicPr>
            <p:cNvPr id="12" name="Gráfico 11">
              <a:extLst>
                <a:ext uri="{FF2B5EF4-FFF2-40B4-BE49-F238E27FC236}">
                  <a16:creationId xmlns:a16="http://schemas.microsoft.com/office/drawing/2014/main" id="{E1539E9A-3F33-03F1-2DB7-7D0B2537500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851727" y="2043985"/>
              <a:ext cx="225000" cy="36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955367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>
            <a:extLst>
              <a:ext uri="{FF2B5EF4-FFF2-40B4-BE49-F238E27FC236}">
                <a16:creationId xmlns:a16="http://schemas.microsoft.com/office/drawing/2014/main" id="{6C49553A-8F1B-995C-C4FE-2F5D7AE63B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9472" y="3176905"/>
            <a:ext cx="4510950" cy="3600000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2951B35C-F236-8682-306A-12BCFB7E9251}"/>
              </a:ext>
            </a:extLst>
          </p:cNvPr>
          <p:cNvSpPr txBox="1"/>
          <p:nvPr/>
        </p:nvSpPr>
        <p:spPr>
          <a:xfrm>
            <a:off x="284478" y="1049713"/>
            <a:ext cx="11419841" cy="1477328"/>
          </a:xfrm>
          <a:prstGeom prst="rect">
            <a:avLst/>
          </a:prstGeom>
          <a:solidFill>
            <a:srgbClr val="333333">
              <a:alpha val="0"/>
            </a:srgbClr>
          </a:solidFill>
        </p:spPr>
        <p:txBody>
          <a:bodyPr wrap="square" rtlCol="0">
            <a:spAutoFit/>
          </a:bodyPr>
          <a:lstStyle/>
          <a:p>
            <a:pPr algn="just">
              <a:buClr>
                <a:srgbClr val="0070C0"/>
              </a:buClr>
            </a:pPr>
            <a:endParaRPr lang="es-ES" dirty="0">
              <a:solidFill>
                <a:schemeClr val="bg1"/>
              </a:solidFill>
            </a:endParaRPr>
          </a:p>
          <a:p>
            <a:pPr marL="285750" indent="-285750" algn="just"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  <a:latin typeface="Söhne"/>
              </a:rPr>
              <a:t>La mayor dificultad que tienen los datos es el desequilibrio entre las dos clases target.</a:t>
            </a:r>
          </a:p>
          <a:p>
            <a:pPr marL="285750" indent="-285750" algn="just">
              <a:buClr>
                <a:srgbClr val="00B0F0"/>
              </a:buClr>
              <a:buFont typeface="Arial" panose="020B0604020202020204" pitchFamily="34" charset="0"/>
              <a:buChar char="•"/>
            </a:pPr>
            <a:endParaRPr lang="es-ES" dirty="0">
              <a:solidFill>
                <a:schemeClr val="bg1"/>
              </a:solidFill>
              <a:latin typeface="Söhne"/>
            </a:endParaRPr>
          </a:p>
          <a:p>
            <a:pPr marL="285750" indent="-285750" algn="just"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  <a:latin typeface="Söhne"/>
              </a:rPr>
              <a:t>Pero es un desequilibrio leve. </a:t>
            </a:r>
          </a:p>
          <a:p>
            <a:pPr marL="285750" indent="-285750" algn="just">
              <a:buClr>
                <a:srgbClr val="0070C0"/>
              </a:buClr>
              <a:buFont typeface="Arial" panose="020B0604020202020204" pitchFamily="34" charset="0"/>
              <a:buChar char="•"/>
            </a:pPr>
            <a:endParaRPr lang="es-ES" dirty="0">
              <a:solidFill>
                <a:schemeClr val="bg1"/>
              </a:solidFill>
              <a:latin typeface="Söhne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63B6BD39-98F8-B1F1-00E1-E53ECA265CD8}"/>
              </a:ext>
            </a:extLst>
          </p:cNvPr>
          <p:cNvSpPr txBox="1"/>
          <p:nvPr/>
        </p:nvSpPr>
        <p:spPr>
          <a:xfrm>
            <a:off x="731291" y="201122"/>
            <a:ext cx="6677429" cy="707886"/>
          </a:xfrm>
          <a:prstGeom prst="rect">
            <a:avLst/>
          </a:prstGeom>
          <a:solidFill>
            <a:srgbClr val="333333"/>
          </a:solidFill>
        </p:spPr>
        <p:txBody>
          <a:bodyPr wrap="square" rtlCol="0">
            <a:spAutoFit/>
          </a:bodyPr>
          <a:lstStyle/>
          <a:p>
            <a:r>
              <a:rPr lang="es-ES" sz="4000" b="1" dirty="0">
                <a:solidFill>
                  <a:schemeClr val="bg1"/>
                </a:solidFill>
              </a:rPr>
              <a:t>Contexto de los datos</a:t>
            </a:r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5B0D9FE0-B8AF-257E-E620-DEE0728893B7}"/>
              </a:ext>
            </a:extLst>
          </p:cNvPr>
          <p:cNvGrpSpPr/>
          <p:nvPr/>
        </p:nvGrpSpPr>
        <p:grpSpPr>
          <a:xfrm>
            <a:off x="284478" y="321065"/>
            <a:ext cx="468000" cy="468000"/>
            <a:chOff x="1730227" y="1979825"/>
            <a:chExt cx="468000" cy="468000"/>
          </a:xfrm>
        </p:grpSpPr>
        <p:sp>
          <p:nvSpPr>
            <p:cNvPr id="10" name="Elipse 9">
              <a:extLst>
                <a:ext uri="{FF2B5EF4-FFF2-40B4-BE49-F238E27FC236}">
                  <a16:creationId xmlns:a16="http://schemas.microsoft.com/office/drawing/2014/main" id="{5EC27ECB-24F7-6671-6A89-5E985BC1C379}"/>
                </a:ext>
              </a:extLst>
            </p:cNvPr>
            <p:cNvSpPr/>
            <p:nvPr/>
          </p:nvSpPr>
          <p:spPr>
            <a:xfrm>
              <a:off x="1730227" y="1979825"/>
              <a:ext cx="468000" cy="468000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pic>
          <p:nvPicPr>
            <p:cNvPr id="11" name="Gráfico 10">
              <a:extLst>
                <a:ext uri="{FF2B5EF4-FFF2-40B4-BE49-F238E27FC236}">
                  <a16:creationId xmlns:a16="http://schemas.microsoft.com/office/drawing/2014/main" id="{4F1D0DF8-0A2A-F695-FE0C-BC92364364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851727" y="2043985"/>
              <a:ext cx="225000" cy="36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0243087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2141</TotalTime>
  <Words>1165</Words>
  <Application>Microsoft Office PowerPoint</Application>
  <PresentationFormat>Panorámica</PresentationFormat>
  <Paragraphs>358</Paragraphs>
  <Slides>14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Söhne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Didac Martinez Tortosa</dc:creator>
  <cp:lastModifiedBy>Didac Martinez Tortosa</cp:lastModifiedBy>
  <cp:revision>10</cp:revision>
  <dcterms:created xsi:type="dcterms:W3CDTF">2023-04-23T21:14:08Z</dcterms:created>
  <dcterms:modified xsi:type="dcterms:W3CDTF">2023-05-03T18:04:42Z</dcterms:modified>
</cp:coreProperties>
</file>